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5" r:id="rId1"/>
  </p:sldMasterIdLst>
  <p:sldIdLst>
    <p:sldId id="256" r:id="rId2"/>
    <p:sldId id="257" r:id="rId3"/>
    <p:sldId id="258" r:id="rId4"/>
    <p:sldId id="259" r:id="rId5"/>
    <p:sldId id="261" r:id="rId6"/>
    <p:sldId id="260"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2" d="100"/>
          <a:sy n="72" d="100"/>
        </p:scale>
        <p:origin x="66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pl-PL"/>
              <a:t>Kliknij, aby edytować styl</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a:t>Kliknij, aby edytować styl wzorca podtytułu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1450444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ytuł i podpis">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pl-PL"/>
              <a:t>Kliknij, aby edytować styl</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63688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Oferta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790597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Karta nazwy">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pl-PL"/>
              <a:t>Kliknij, aby edytować styl</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4516583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Karta nazwy cytatu">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6662434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Prawda lub fałsz">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pl-PL"/>
              <a:t>Kliknij, aby edytować styl</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l-PL"/>
              <a:t>Kliknij, aby edytować style wzorca tekstu</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80483847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Vertical Text Placeholder 2"/>
          <p:cNvSpPr>
            <a:spLocks noGrp="1"/>
          </p:cNvSpPr>
          <p:nvPr>
            <p:ph type="body" orient="vert" idx="1"/>
          </p:nvPr>
        </p:nvSpPr>
        <p:spPr/>
        <p:txBody>
          <a:bodyPr vert="eaVert" ancho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0766337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pl-PL"/>
              <a:t>Kliknij, aby edytować styl</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194545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pl-PL"/>
              <a:t>Kliknij, aby edytować styl</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563014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pl-PL"/>
              <a:t>Kliknij, aby edytować styl</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a:t>Kliknij, aby edytować style wzorca tekstu</a:t>
            </a:r>
          </a:p>
        </p:txBody>
      </p:sp>
      <p:sp>
        <p:nvSpPr>
          <p:cNvPr id="4" name="Date Placeholder 3"/>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7048373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pl-PL"/>
              <a:t>Kliknij, aby edytować styl</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352947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pl-PL"/>
              <a:t>Kliknij, aby edytować styl</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83229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l-PL"/>
              <a:t>Kliknij, aby edytować styl</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4074766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5034435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pl-PL"/>
              <a:t>Kliknij, aby edytować styl</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84253156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pl-PL"/>
              <a:t>Kliknij, aby edytować styl</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l-PL" dirty="0"/>
              <a:t>Kliknij ikonę, aby dodać obraz</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a:t>Kliknij, aby edytować style wzorca tekstu</a:t>
            </a:r>
          </a:p>
        </p:txBody>
      </p:sp>
      <p:sp>
        <p:nvSpPr>
          <p:cNvPr id="5" name="Date Placeholder 4"/>
          <p:cNvSpPr>
            <a:spLocks noGrp="1"/>
          </p:cNvSpPr>
          <p:nvPr>
            <p:ph type="dt" sz="half" idx="10"/>
          </p:nvPr>
        </p:nvSpPr>
        <p:spPr/>
        <p:txBody>
          <a:bodyPr/>
          <a:lstStyle/>
          <a:p>
            <a:fld id="{B61BEF0D-F0BB-DE4B-95CE-6DB70DBA9567}" type="datetimeFigureOut">
              <a:rPr lang="en-US" smtClean="0"/>
              <a:pPr/>
              <a:t>5/17/2022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425365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pl-PL"/>
              <a:t>Kliknij, aby edytować styl</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5/17/2022</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28389336"/>
      </p:ext>
    </p:extLst>
  </p:cSld>
  <p:clrMap bg1="lt1" tx1="dk1" bg2="lt2" tx2="dk2" accent1="accent1" accent2="accent2" accent3="accent3" accent4="accent4" accent5="accent5" accent6="accent6" hlink="hlink" folHlink="folHlink"/>
  <p:sldLayoutIdLst>
    <p:sldLayoutId id="2147483666" r:id="rId1"/>
    <p:sldLayoutId id="2147483667" r:id="rId2"/>
    <p:sldLayoutId id="2147483668" r:id="rId3"/>
    <p:sldLayoutId id="2147483669" r:id="rId4"/>
    <p:sldLayoutId id="2147483670" r:id="rId5"/>
    <p:sldLayoutId id="2147483671" r:id="rId6"/>
    <p:sldLayoutId id="2147483672" r:id="rId7"/>
    <p:sldLayoutId id="2147483673" r:id="rId8"/>
    <p:sldLayoutId id="2147483674" r:id="rId9"/>
    <p:sldLayoutId id="2147483675" r:id="rId10"/>
    <p:sldLayoutId id="2147483676" r:id="rId11"/>
    <p:sldLayoutId id="2147483677" r:id="rId12"/>
    <p:sldLayoutId id="2147483678" r:id="rId13"/>
    <p:sldLayoutId id="2147483679" r:id="rId14"/>
    <p:sldLayoutId id="2147483680" r:id="rId15"/>
    <p:sldLayoutId id="2147483681"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6">
                <a:lumMod val="5000"/>
                <a:lumOff val="95000"/>
              </a:schemeClr>
            </a:gs>
            <a:gs pos="74000">
              <a:schemeClr val="accent6">
                <a:lumMod val="45000"/>
                <a:lumOff val="55000"/>
              </a:schemeClr>
            </a:gs>
            <a:gs pos="83000">
              <a:schemeClr val="accent6">
                <a:lumMod val="45000"/>
                <a:lumOff val="55000"/>
              </a:schemeClr>
            </a:gs>
            <a:gs pos="100000">
              <a:schemeClr val="accent6">
                <a:lumMod val="30000"/>
                <a:lumOff val="70000"/>
              </a:schemeClr>
            </a:gs>
          </a:gsLst>
          <a:path path="circle">
            <a:fillToRect l="100000" t="100000"/>
          </a:path>
          <a:tileRect r="-100000" b="-100000"/>
        </a:gradFill>
        <a:effectLst/>
      </p:bgPr>
    </p:bg>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6B90CD69-8EE8-9C22-71CB-63AE26FBE4D6}"/>
              </a:ext>
            </a:extLst>
          </p:cNvPr>
          <p:cNvSpPr>
            <a:spLocks noGrp="1"/>
          </p:cNvSpPr>
          <p:nvPr>
            <p:ph type="ctrTitle"/>
          </p:nvPr>
        </p:nvSpPr>
        <p:spPr>
          <a:xfrm>
            <a:off x="2143539" y="3882144"/>
            <a:ext cx="7904922" cy="1448577"/>
          </a:xfrm>
        </p:spPr>
        <p:txBody>
          <a:bodyPr>
            <a:normAutofit fontScale="90000"/>
          </a:bodyPr>
          <a:lstStyle/>
          <a:p>
            <a:br>
              <a:rPr lang="pl-PL" sz="3200" b="1" dirty="0">
                <a:solidFill>
                  <a:schemeClr val="tx1"/>
                </a:solidFill>
                <a:latin typeface="+mn-lt"/>
              </a:rPr>
            </a:br>
            <a:br>
              <a:rPr lang="pl-PL" sz="3200" b="1" dirty="0">
                <a:solidFill>
                  <a:schemeClr val="tx1"/>
                </a:solidFill>
                <a:latin typeface="+mn-lt"/>
              </a:rPr>
            </a:br>
            <a:r>
              <a:rPr lang="pl-PL" sz="3200" b="1" dirty="0">
                <a:solidFill>
                  <a:schemeClr val="tx1"/>
                </a:solidFill>
                <a:latin typeface="+mn-lt"/>
              </a:rPr>
              <a:t>Warsztaty koncepcyjne</a:t>
            </a:r>
            <a:br>
              <a:rPr lang="pl-PL" sz="3200" b="1" dirty="0">
                <a:solidFill>
                  <a:schemeClr val="tx1"/>
                </a:solidFill>
                <a:latin typeface="+mn-lt"/>
              </a:rPr>
            </a:br>
            <a:r>
              <a:rPr lang="pl-PL" sz="3200" b="1" dirty="0">
                <a:solidFill>
                  <a:schemeClr val="tx1"/>
                </a:solidFill>
                <a:latin typeface="+mn-lt"/>
              </a:rPr>
              <a:t>OPRACOWANIE PLANU KAMPANII SPOŁECZNEJ „SOLIDARNI W PARTNERSTWIE”</a:t>
            </a:r>
          </a:p>
        </p:txBody>
      </p:sp>
      <p:sp>
        <p:nvSpPr>
          <p:cNvPr id="3" name="Podtytuł 2">
            <a:extLst>
              <a:ext uri="{FF2B5EF4-FFF2-40B4-BE49-F238E27FC236}">
                <a16:creationId xmlns:a16="http://schemas.microsoft.com/office/drawing/2014/main" id="{87F06A32-165F-A7EB-E58B-77DF0804EA88}"/>
              </a:ext>
            </a:extLst>
          </p:cNvPr>
          <p:cNvSpPr>
            <a:spLocks noGrp="1"/>
          </p:cNvSpPr>
          <p:nvPr>
            <p:ph type="subTitle" idx="1"/>
          </p:nvPr>
        </p:nvSpPr>
        <p:spPr>
          <a:xfrm>
            <a:off x="4550534" y="6231752"/>
            <a:ext cx="3798335" cy="318053"/>
          </a:xfrm>
        </p:spPr>
        <p:txBody>
          <a:bodyPr>
            <a:normAutofit fontScale="92500" lnSpcReduction="20000"/>
          </a:bodyPr>
          <a:lstStyle/>
          <a:p>
            <a:r>
              <a:rPr lang="pl-PL" dirty="0"/>
              <a:t>Wilamowice, maj 2022r.</a:t>
            </a:r>
          </a:p>
        </p:txBody>
      </p:sp>
      <p:pic>
        <p:nvPicPr>
          <p:cNvPr id="4" name="Picture 2">
            <a:extLst>
              <a:ext uri="{FF2B5EF4-FFF2-40B4-BE49-F238E27FC236}">
                <a16:creationId xmlns:a16="http://schemas.microsoft.com/office/drawing/2014/main" id="{F345439E-FD66-92CB-3D2C-5C034D25729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015689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43C7ED-DA7E-46F8-0575-66C250750445}"/>
              </a:ext>
            </a:extLst>
          </p:cNvPr>
          <p:cNvSpPr>
            <a:spLocks noGrp="1"/>
          </p:cNvSpPr>
          <p:nvPr>
            <p:ph type="title"/>
          </p:nvPr>
        </p:nvSpPr>
        <p:spPr>
          <a:xfrm>
            <a:off x="2062838" y="663469"/>
            <a:ext cx="3807875" cy="595488"/>
          </a:xfrm>
        </p:spPr>
        <p:txBody>
          <a:bodyPr>
            <a:normAutofit fontScale="90000"/>
          </a:bodyPr>
          <a:lstStyle/>
          <a:p>
            <a:r>
              <a:rPr lang="pl-PL" sz="3200" dirty="0">
                <a:solidFill>
                  <a:schemeClr val="accent6">
                    <a:lumMod val="75000"/>
                  </a:schemeClr>
                </a:solidFill>
                <a:latin typeface="Comic Sans MS" panose="030F0702030302020204" pitchFamily="66" charset="0"/>
              </a:rPr>
              <a:t>Kampania społeczna</a:t>
            </a:r>
          </a:p>
        </p:txBody>
      </p:sp>
      <p:sp>
        <p:nvSpPr>
          <p:cNvPr id="3" name="Symbol zastępczy zawartości 2">
            <a:extLst>
              <a:ext uri="{FF2B5EF4-FFF2-40B4-BE49-F238E27FC236}">
                <a16:creationId xmlns:a16="http://schemas.microsoft.com/office/drawing/2014/main" id="{D1487737-AC6C-4241-FF6E-20133EB849B8}"/>
              </a:ext>
            </a:extLst>
          </p:cNvPr>
          <p:cNvSpPr>
            <a:spLocks noGrp="1"/>
          </p:cNvSpPr>
          <p:nvPr>
            <p:ph idx="1"/>
          </p:nvPr>
        </p:nvSpPr>
        <p:spPr>
          <a:xfrm>
            <a:off x="2062838" y="2015463"/>
            <a:ext cx="8915400" cy="3777622"/>
          </a:xfrm>
        </p:spPr>
        <p:txBody>
          <a:bodyPr/>
          <a:lstStyle/>
          <a:p>
            <a:pPr algn="l"/>
            <a:r>
              <a:rPr lang="pl-PL" i="0" dirty="0">
                <a:solidFill>
                  <a:schemeClr val="tx1"/>
                </a:solidFill>
                <a:effectLst/>
                <a:latin typeface="Calibri" panose="020F0502020204030204" pitchFamily="34" charset="0"/>
                <a:cs typeface="Calibri" panose="020F0502020204030204" pitchFamily="34" charset="0"/>
              </a:rPr>
              <a:t>Kampania społeczna </a:t>
            </a:r>
            <a:r>
              <a:rPr lang="pl-PL" b="0" i="0" dirty="0">
                <a:solidFill>
                  <a:schemeClr val="tx1"/>
                </a:solidFill>
                <a:effectLst/>
                <a:latin typeface="Calibri" panose="020F0502020204030204" pitchFamily="34" charset="0"/>
                <a:cs typeface="Calibri" panose="020F0502020204030204" pitchFamily="34" charset="0"/>
              </a:rPr>
              <a:t>to narzędzie marketingu społecznego − zestaw różnych działań zaplanowanych w konkretnym czasie, skierowanych do określonej grupy docelowej, których celem jest doprowadzenie do wzrostu wiedzy, zmiany myślenia, zachowania wobec określonego problemu społecznego lub prowadzi do rozwiązywania problemu społecznego blokującego osiąganie dobra wspólnego zdefiniowanego jako dany cel marketingowy.</a:t>
            </a:r>
          </a:p>
          <a:p>
            <a:pPr algn="l"/>
            <a:r>
              <a:rPr lang="pl-PL" b="0" i="0" dirty="0">
                <a:solidFill>
                  <a:schemeClr val="tx1"/>
                </a:solidFill>
                <a:effectLst/>
                <a:latin typeface="Calibri" panose="020F0502020204030204" pitchFamily="34" charset="0"/>
                <a:cs typeface="Calibri" panose="020F0502020204030204" pitchFamily="34" charset="0"/>
              </a:rPr>
              <a:t>Kampania społeczna może stosować narzędzia i techniki reklamowe − reklamę społeczną oraz PR.</a:t>
            </a:r>
          </a:p>
          <a:p>
            <a:pPr algn="l"/>
            <a:r>
              <a:rPr lang="pl-PL" b="0" i="0" dirty="0">
                <a:solidFill>
                  <a:schemeClr val="tx1"/>
                </a:solidFill>
                <a:effectLst/>
                <a:latin typeface="Calibri" panose="020F0502020204030204" pitchFamily="34" charset="0"/>
                <a:cs typeface="Calibri" panose="020F0502020204030204" pitchFamily="34" charset="0"/>
              </a:rPr>
              <a:t>Działania reklamowe służą budowaniu zasięgu (dotarcie do jak największej liczby ludzi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z grupy docelowej), natomiast działania PR mają na celu pogłębienie tematu </a:t>
            </a:r>
            <a:br>
              <a:rPr lang="pl-PL" b="0" i="0" dirty="0">
                <a:solidFill>
                  <a:schemeClr val="tx1"/>
                </a:solidFill>
                <a:effectLst/>
                <a:latin typeface="Calibri" panose="020F0502020204030204" pitchFamily="34" charset="0"/>
                <a:cs typeface="Calibri" panose="020F0502020204030204" pitchFamily="34" charset="0"/>
              </a:rPr>
            </a:br>
            <a:r>
              <a:rPr lang="pl-PL" b="0" i="0" dirty="0">
                <a:solidFill>
                  <a:schemeClr val="tx1"/>
                </a:solidFill>
                <a:effectLst/>
                <a:latin typeface="Calibri" panose="020F0502020204030204" pitchFamily="34" charset="0"/>
                <a:cs typeface="Calibri" panose="020F0502020204030204" pitchFamily="34" charset="0"/>
              </a:rPr>
              <a:t>i budowanie relacji (spotkania, warsztaty, seminaria, publikacje).</a:t>
            </a:r>
          </a:p>
          <a:p>
            <a:pPr marL="0" indent="0">
              <a:buNone/>
            </a:pPr>
            <a:endParaRPr lang="pl-PL" dirty="0"/>
          </a:p>
        </p:txBody>
      </p:sp>
      <p:pic>
        <p:nvPicPr>
          <p:cNvPr id="4" name="Picture 2">
            <a:extLst>
              <a:ext uri="{FF2B5EF4-FFF2-40B4-BE49-F238E27FC236}">
                <a16:creationId xmlns:a16="http://schemas.microsoft.com/office/drawing/2014/main" id="{A4612FDD-74BB-3DB9-F747-FFED11F3F0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EB1DB719-5719-EE83-8CE6-D9B037E62ADA}"/>
              </a:ext>
            </a:extLst>
          </p:cNvPr>
          <p:cNvSpPr txBox="1"/>
          <p:nvPr/>
        </p:nvSpPr>
        <p:spPr>
          <a:xfrm>
            <a:off x="4430104" y="6261776"/>
            <a:ext cx="333179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9868880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AE229A1-5DDE-D504-1B78-98E73C03B979}"/>
              </a:ext>
            </a:extLst>
          </p:cNvPr>
          <p:cNvSpPr>
            <a:spLocks noGrp="1"/>
          </p:cNvSpPr>
          <p:nvPr>
            <p:ph type="title"/>
          </p:nvPr>
        </p:nvSpPr>
        <p:spPr>
          <a:xfrm>
            <a:off x="2023081" y="530042"/>
            <a:ext cx="6233023" cy="939569"/>
          </a:xfrm>
        </p:spPr>
        <p:txBody>
          <a:bodyPr>
            <a:normAutofit fontScale="90000"/>
          </a:bodyPr>
          <a:lstStyle/>
          <a:p>
            <a:r>
              <a:rPr lang="pl-PL" sz="2700" b="0" i="0" dirty="0">
                <a:solidFill>
                  <a:schemeClr val="accent6">
                    <a:lumMod val="75000"/>
                  </a:schemeClr>
                </a:solidFill>
                <a:effectLst/>
                <a:latin typeface="Comic Sans MS" panose="030F0702030302020204" pitchFamily="66" charset="0"/>
              </a:rPr>
              <a:t>Podział kampanii społecznych</a:t>
            </a:r>
            <a:br>
              <a:rPr lang="pl-PL" sz="2700" b="0" i="0" dirty="0">
                <a:solidFill>
                  <a:schemeClr val="accent6">
                    <a:lumMod val="75000"/>
                  </a:schemeClr>
                </a:solidFill>
                <a:effectLst/>
                <a:latin typeface="Comic Sans MS" panose="030F0702030302020204" pitchFamily="66" charset="0"/>
              </a:rPr>
            </a:br>
            <a:r>
              <a:rPr lang="pl-PL" sz="2700" b="0" i="0" dirty="0">
                <a:solidFill>
                  <a:schemeClr val="accent6">
                    <a:lumMod val="75000"/>
                  </a:schemeClr>
                </a:solidFill>
                <a:effectLst/>
                <a:latin typeface="Comic Sans MS" panose="030F0702030302020204" pitchFamily="66" charset="0"/>
              </a:rPr>
              <a:t>ze względu jaki wpływ chcemy wywrzeć</a:t>
            </a:r>
            <a:br>
              <a:rPr lang="pl-PL" sz="2400" b="0" i="0" dirty="0">
                <a:solidFill>
                  <a:srgbClr val="000000"/>
                </a:solidFill>
                <a:effectLst/>
                <a:latin typeface="Linux Libertine"/>
              </a:rPr>
            </a:br>
            <a:endParaRPr lang="pl-PL" sz="2400" dirty="0"/>
          </a:p>
        </p:txBody>
      </p:sp>
      <p:sp>
        <p:nvSpPr>
          <p:cNvPr id="5" name="pole tekstowe 4">
            <a:extLst>
              <a:ext uri="{FF2B5EF4-FFF2-40B4-BE49-F238E27FC236}">
                <a16:creationId xmlns:a16="http://schemas.microsoft.com/office/drawing/2014/main" id="{7F921814-BFFE-7F71-4F8F-2F49210CA503}"/>
              </a:ext>
            </a:extLst>
          </p:cNvPr>
          <p:cNvSpPr txBox="1"/>
          <p:nvPr/>
        </p:nvSpPr>
        <p:spPr>
          <a:xfrm>
            <a:off x="4757531" y="6233890"/>
            <a:ext cx="2862469" cy="369332"/>
          </a:xfrm>
          <a:prstGeom prst="rect">
            <a:avLst/>
          </a:prstGeom>
          <a:noFill/>
        </p:spPr>
        <p:txBody>
          <a:bodyPr wrap="square">
            <a:spAutoFit/>
          </a:bodyPr>
          <a:lstStyle/>
          <a:p>
            <a:r>
              <a:rPr lang="pl-PL" dirty="0">
                <a:solidFill>
                  <a:schemeClr val="bg1">
                    <a:lumMod val="50000"/>
                  </a:schemeClr>
                </a:solidFill>
              </a:rPr>
              <a:t>Wilamowice, maj 2022r.</a:t>
            </a:r>
          </a:p>
        </p:txBody>
      </p:sp>
      <p:pic>
        <p:nvPicPr>
          <p:cNvPr id="6" name="Picture 2">
            <a:extLst>
              <a:ext uri="{FF2B5EF4-FFF2-40B4-BE49-F238E27FC236}">
                <a16:creationId xmlns:a16="http://schemas.microsoft.com/office/drawing/2014/main" id="{D33246B4-A35A-C9F9-6C7E-4A76D3653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Prostokąt: zaokrąglone rogi 7">
            <a:extLst>
              <a:ext uri="{FF2B5EF4-FFF2-40B4-BE49-F238E27FC236}">
                <a16:creationId xmlns:a16="http://schemas.microsoft.com/office/drawing/2014/main" id="{41EB0A49-E3FF-78EA-326E-07DC71DE4739}"/>
              </a:ext>
            </a:extLst>
          </p:cNvPr>
          <p:cNvSpPr/>
          <p:nvPr/>
        </p:nvSpPr>
        <p:spPr>
          <a:xfrm>
            <a:off x="6650465" y="1697158"/>
            <a:ext cx="4848170" cy="221147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sz="1600" b="1"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Kampania perswazyjna </a:t>
            </a: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 ma na celu przekonanie odbiorców do racji, prezentowanych przez organizację. Zachęca również do zmiany dotychczasowych postaw prezentowanych przez odbiorców. Przykładem takiej kampanii jest kampania społeczna popierająca prawo zakazujące aborcji</a:t>
            </a:r>
            <a:endParaRPr lang="pl-PL" sz="1600" dirty="0">
              <a:latin typeface="Calibri" panose="020F0502020204030204" pitchFamily="34" charset="0"/>
              <a:ea typeface="Roboto" panose="02000000000000000000" pitchFamily="2" charset="0"/>
              <a:cs typeface="Calibri" panose="020F0502020204030204" pitchFamily="34" charset="0"/>
            </a:endParaRPr>
          </a:p>
        </p:txBody>
      </p:sp>
      <p:sp>
        <p:nvSpPr>
          <p:cNvPr id="9" name="Prostokąt: zaokrąglone rogi 8">
            <a:extLst>
              <a:ext uri="{FF2B5EF4-FFF2-40B4-BE49-F238E27FC236}">
                <a16:creationId xmlns:a16="http://schemas.microsoft.com/office/drawing/2014/main" id="{7D2C39D3-1CF2-D91C-5062-8BF3EAED3228}"/>
              </a:ext>
            </a:extLst>
          </p:cNvPr>
          <p:cNvSpPr/>
          <p:nvPr/>
        </p:nvSpPr>
        <p:spPr>
          <a:xfrm>
            <a:off x="1247830" y="1697159"/>
            <a:ext cx="4848170" cy="221147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sz="1600" b="1" dirty="0">
                <a:solidFill>
                  <a:srgbClr val="000000"/>
                </a:solidFill>
                <a:latin typeface="Calibri" panose="020F0502020204030204" pitchFamily="34" charset="0"/>
                <a:ea typeface="Roboto" panose="02000000000000000000" pitchFamily="2" charset="0"/>
                <a:cs typeface="Calibri" panose="020F0502020204030204" pitchFamily="34" charset="0"/>
              </a:rPr>
              <a:t>Kampania informacyjna </a:t>
            </a:r>
            <a: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t>- jej celem jest informowanie konsumentów o danym problemie społecznym, etycznym lub środowiskowym. </a:t>
            </a:r>
          </a:p>
          <a:p>
            <a:pPr algn="ctr"/>
            <a: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t>Społeczeństwo jest jedynie informowane, </a:t>
            </a:r>
            <a:b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br>
            <a: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t>natomiast wnioski konsumenci wyciągają sami. </a:t>
            </a:r>
          </a:p>
          <a:p>
            <a:pPr algn="ctr"/>
            <a: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t>Kampania informacyjna poszerza świadomość istnienia problemu, próbuje nim zainteresować </a:t>
            </a:r>
            <a:b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br>
            <a:r>
              <a:rPr lang="pl-PL" sz="1600" dirty="0">
                <a:solidFill>
                  <a:srgbClr val="000000"/>
                </a:solidFill>
                <a:latin typeface="Calibri" panose="020F0502020204030204" pitchFamily="34" charset="0"/>
                <a:ea typeface="Roboto" panose="02000000000000000000" pitchFamily="2" charset="0"/>
                <a:cs typeface="Calibri" panose="020F0502020204030204" pitchFamily="34" charset="0"/>
              </a:rPr>
              <a:t>oraz go nagłośnić</a:t>
            </a:r>
          </a:p>
        </p:txBody>
      </p:sp>
      <p:sp>
        <p:nvSpPr>
          <p:cNvPr id="10" name="Prostokąt: zaokrąglone rogi 9">
            <a:extLst>
              <a:ext uri="{FF2B5EF4-FFF2-40B4-BE49-F238E27FC236}">
                <a16:creationId xmlns:a16="http://schemas.microsoft.com/office/drawing/2014/main" id="{3FCF3724-E751-8885-6235-2EC68665214B}"/>
              </a:ext>
            </a:extLst>
          </p:cNvPr>
          <p:cNvSpPr/>
          <p:nvPr/>
        </p:nvSpPr>
        <p:spPr>
          <a:xfrm>
            <a:off x="3165143" y="4136184"/>
            <a:ext cx="6482440" cy="162406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sz="1600" b="1"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Kampania społeczna </a:t>
            </a: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bazująca na zaangażowaniu interesariuszy - polega na zaangażowaniu odbiorców w prospołeczne działania. Celem kampanii jest wprowadzanie zmian, korzystnych dla wszystkich zainteresowanych, przez rozmowę, wzajemną akceptację, zrozumienie i zaufanie </a:t>
            </a:r>
          </a:p>
        </p:txBody>
      </p:sp>
    </p:spTree>
    <p:extLst>
      <p:ext uri="{BB962C8B-B14F-4D97-AF65-F5344CB8AC3E}">
        <p14:creationId xmlns:p14="http://schemas.microsoft.com/office/powerpoint/2010/main" val="37100767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AE229A1-5DDE-D504-1B78-98E73C03B979}"/>
              </a:ext>
            </a:extLst>
          </p:cNvPr>
          <p:cNvSpPr>
            <a:spLocks noGrp="1"/>
          </p:cNvSpPr>
          <p:nvPr>
            <p:ph type="title"/>
          </p:nvPr>
        </p:nvSpPr>
        <p:spPr>
          <a:xfrm>
            <a:off x="1956820" y="531449"/>
            <a:ext cx="6233023" cy="1020463"/>
          </a:xfrm>
        </p:spPr>
        <p:txBody>
          <a:bodyPr>
            <a:normAutofit/>
          </a:bodyPr>
          <a:lstStyle/>
          <a:p>
            <a:r>
              <a:rPr lang="pl-PL" sz="2400" b="0" i="0" dirty="0">
                <a:solidFill>
                  <a:schemeClr val="accent6">
                    <a:lumMod val="75000"/>
                  </a:schemeClr>
                </a:solidFill>
                <a:effectLst/>
                <a:latin typeface="Comic Sans MS" panose="030F0702030302020204" pitchFamily="66" charset="0"/>
              </a:rPr>
              <a:t>Podział kampanii społecznych</a:t>
            </a:r>
            <a:br>
              <a:rPr lang="pl-PL" sz="2400" b="0" i="0" dirty="0">
                <a:solidFill>
                  <a:schemeClr val="accent6">
                    <a:lumMod val="75000"/>
                  </a:schemeClr>
                </a:solidFill>
                <a:effectLst/>
                <a:latin typeface="Comic Sans MS" panose="030F0702030302020204" pitchFamily="66" charset="0"/>
              </a:rPr>
            </a:br>
            <a:r>
              <a:rPr lang="pl-PL" sz="2400" dirty="0">
                <a:solidFill>
                  <a:schemeClr val="accent6">
                    <a:lumMod val="75000"/>
                  </a:schemeClr>
                </a:solidFill>
                <a:latin typeface="Comic Sans MS" panose="030F0702030302020204" pitchFamily="66" charset="0"/>
                <a:cs typeface="Dubai Light" panose="020B0303030403030204" pitchFamily="34" charset="-78"/>
              </a:rPr>
              <a:t>ze względu na cel</a:t>
            </a:r>
          </a:p>
        </p:txBody>
      </p:sp>
      <p:sp>
        <p:nvSpPr>
          <p:cNvPr id="5" name="pole tekstowe 4">
            <a:extLst>
              <a:ext uri="{FF2B5EF4-FFF2-40B4-BE49-F238E27FC236}">
                <a16:creationId xmlns:a16="http://schemas.microsoft.com/office/drawing/2014/main" id="{7F921814-BFFE-7F71-4F8F-2F49210CA503}"/>
              </a:ext>
            </a:extLst>
          </p:cNvPr>
          <p:cNvSpPr txBox="1"/>
          <p:nvPr/>
        </p:nvSpPr>
        <p:spPr>
          <a:xfrm>
            <a:off x="4757531" y="6233890"/>
            <a:ext cx="2862469" cy="369332"/>
          </a:xfrm>
          <a:prstGeom prst="rect">
            <a:avLst/>
          </a:prstGeom>
          <a:noFill/>
        </p:spPr>
        <p:txBody>
          <a:bodyPr wrap="square">
            <a:spAutoFit/>
          </a:bodyPr>
          <a:lstStyle/>
          <a:p>
            <a:r>
              <a:rPr lang="pl-PL" dirty="0">
                <a:solidFill>
                  <a:schemeClr val="bg1">
                    <a:lumMod val="50000"/>
                  </a:schemeClr>
                </a:solidFill>
              </a:rPr>
              <a:t>Wilamowice, maj 2022r.</a:t>
            </a:r>
          </a:p>
        </p:txBody>
      </p:sp>
      <p:pic>
        <p:nvPicPr>
          <p:cNvPr id="6" name="Picture 2">
            <a:extLst>
              <a:ext uri="{FF2B5EF4-FFF2-40B4-BE49-F238E27FC236}">
                <a16:creationId xmlns:a16="http://schemas.microsoft.com/office/drawing/2014/main" id="{D33246B4-A35A-C9F9-6C7E-4A76D36530E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Prostokąt: zaokrąglone rogi 7">
            <a:extLst>
              <a:ext uri="{FF2B5EF4-FFF2-40B4-BE49-F238E27FC236}">
                <a16:creationId xmlns:a16="http://schemas.microsoft.com/office/drawing/2014/main" id="{41EB0A49-E3FF-78EA-326E-07DC71DE4739}"/>
              </a:ext>
            </a:extLst>
          </p:cNvPr>
          <p:cNvSpPr/>
          <p:nvPr/>
        </p:nvSpPr>
        <p:spPr>
          <a:xfrm>
            <a:off x="6613897" y="2532046"/>
            <a:ext cx="4146868" cy="221147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sz="1600" b="1"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Ideowa kampania społeczna </a:t>
            </a: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 ten rodzaj kampanii ma na celu wyłączne promowanie idei społecznych</a:t>
            </a:r>
          </a:p>
        </p:txBody>
      </p:sp>
      <p:sp>
        <p:nvSpPr>
          <p:cNvPr id="9" name="Prostokąt: zaokrąglone rogi 8">
            <a:extLst>
              <a:ext uri="{FF2B5EF4-FFF2-40B4-BE49-F238E27FC236}">
                <a16:creationId xmlns:a16="http://schemas.microsoft.com/office/drawing/2014/main" id="{7D2C39D3-1CF2-D91C-5062-8BF3EAED3228}"/>
              </a:ext>
            </a:extLst>
          </p:cNvPr>
          <p:cNvSpPr/>
          <p:nvPr/>
        </p:nvSpPr>
        <p:spPr>
          <a:xfrm>
            <a:off x="1789043" y="2532046"/>
            <a:ext cx="4399722" cy="2211479"/>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ctr"/>
            <a:r>
              <a:rPr lang="pl-PL" sz="1600" b="1"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Komercyjna kampania społeczna</a:t>
            </a: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 - jest to taki rodzaj kampanii, który poza namawianiem do działań prospołecznych oraz zniechęcaniem do </a:t>
            </a:r>
            <a:r>
              <a:rPr lang="pl-PL" sz="1600" b="0" i="0" dirty="0" err="1">
                <a:solidFill>
                  <a:srgbClr val="000000"/>
                </a:solidFill>
                <a:effectLst/>
                <a:latin typeface="Calibri" panose="020F0502020204030204" pitchFamily="34" charset="0"/>
                <a:ea typeface="Roboto" panose="02000000000000000000" pitchFamily="2" charset="0"/>
                <a:cs typeface="Calibri" panose="020F0502020204030204" pitchFamily="34" charset="0"/>
              </a:rPr>
              <a:t>zachowań</a:t>
            </a: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 niewłaściwych promuje również markę danej firmy bądź produktu. </a:t>
            </a:r>
          </a:p>
          <a:p>
            <a:pPr algn="ctr"/>
            <a:r>
              <a:rPr lang="pl-PL" sz="1600"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Działania te mogą wzbudzić negatywne emocje, ze względu na motyw realizacji</a:t>
            </a:r>
          </a:p>
        </p:txBody>
      </p:sp>
    </p:spTree>
    <p:extLst>
      <p:ext uri="{BB962C8B-B14F-4D97-AF65-F5344CB8AC3E}">
        <p14:creationId xmlns:p14="http://schemas.microsoft.com/office/powerpoint/2010/main" val="30091209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43C7ED-DA7E-46F8-0575-66C250750445}"/>
              </a:ext>
            </a:extLst>
          </p:cNvPr>
          <p:cNvSpPr>
            <a:spLocks noGrp="1"/>
          </p:cNvSpPr>
          <p:nvPr>
            <p:ph type="title"/>
          </p:nvPr>
        </p:nvSpPr>
        <p:spPr>
          <a:xfrm>
            <a:off x="1890561" y="507777"/>
            <a:ext cx="3622343" cy="913142"/>
          </a:xfrm>
        </p:spPr>
        <p:txBody>
          <a:bodyPr>
            <a:normAutofit fontScale="90000"/>
          </a:bodyPr>
          <a:lstStyle/>
          <a:p>
            <a:r>
              <a:rPr lang="pl-PL" sz="3200" dirty="0">
                <a:solidFill>
                  <a:schemeClr val="accent6">
                    <a:lumMod val="75000"/>
                  </a:schemeClr>
                </a:solidFill>
                <a:latin typeface="Comic Sans MS" panose="030F0702030302020204" pitchFamily="66" charset="0"/>
              </a:rPr>
              <a:t>Etapy realizowania </a:t>
            </a:r>
            <a:br>
              <a:rPr lang="pl-PL" sz="3200" dirty="0">
                <a:solidFill>
                  <a:schemeClr val="accent6">
                    <a:lumMod val="75000"/>
                  </a:schemeClr>
                </a:solidFill>
                <a:latin typeface="Comic Sans MS" panose="030F0702030302020204" pitchFamily="66" charset="0"/>
              </a:rPr>
            </a:br>
            <a:r>
              <a:rPr lang="pl-PL" sz="3200" dirty="0">
                <a:solidFill>
                  <a:schemeClr val="accent6">
                    <a:lumMod val="75000"/>
                  </a:schemeClr>
                </a:solidFill>
                <a:latin typeface="Comic Sans MS" panose="030F0702030302020204" pitchFamily="66" charset="0"/>
              </a:rPr>
              <a:t>kompanii społecznej  </a:t>
            </a:r>
            <a:br>
              <a:rPr lang="pl-PL" sz="1600" b="0" i="0" dirty="0">
                <a:solidFill>
                  <a:srgbClr val="000000"/>
                </a:solidFill>
                <a:effectLst/>
                <a:latin typeface="Linux Libertine"/>
              </a:rPr>
            </a:br>
            <a:br>
              <a:rPr lang="pl-PL" sz="1600" b="0" i="0" dirty="0">
                <a:solidFill>
                  <a:srgbClr val="000000"/>
                </a:solidFill>
                <a:effectLst/>
                <a:latin typeface="Linux Libertine"/>
              </a:rPr>
            </a:br>
            <a:endParaRPr lang="pl-PL" sz="3200" dirty="0">
              <a:solidFill>
                <a:schemeClr val="accent6">
                  <a:lumMod val="75000"/>
                </a:schemeClr>
              </a:solidFill>
            </a:endParaRPr>
          </a:p>
        </p:txBody>
      </p:sp>
      <p:sp>
        <p:nvSpPr>
          <p:cNvPr id="3" name="Symbol zastępczy zawartości 2">
            <a:extLst>
              <a:ext uri="{FF2B5EF4-FFF2-40B4-BE49-F238E27FC236}">
                <a16:creationId xmlns:a16="http://schemas.microsoft.com/office/drawing/2014/main" id="{D1487737-AC6C-4241-FF6E-20133EB849B8}"/>
              </a:ext>
            </a:extLst>
          </p:cNvPr>
          <p:cNvSpPr>
            <a:spLocks noGrp="1"/>
          </p:cNvSpPr>
          <p:nvPr>
            <p:ph idx="1"/>
          </p:nvPr>
        </p:nvSpPr>
        <p:spPr>
          <a:xfrm>
            <a:off x="2102125" y="2088356"/>
            <a:ext cx="8976693" cy="3669046"/>
          </a:xfrm>
        </p:spPr>
        <p:txBody>
          <a:bodyPr>
            <a:noAutofit/>
          </a:bodyPr>
          <a:lstStyle/>
          <a:p>
            <a:pPr algn="l">
              <a:buFont typeface="+mj-lt"/>
              <a:buAutoNum type="arabicPeriod"/>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Ustalenie problemu i celu społecznego - w tym etapie warto określić, jaką ideą chce się zająć </a:t>
            </a:r>
            <a:r>
              <a:rPr lang="pl-PL" dirty="0">
                <a:solidFill>
                  <a:srgbClr val="000000"/>
                </a:solidFill>
                <a:latin typeface="Calibri" panose="020F0502020204030204" pitchFamily="34" charset="0"/>
                <a:ea typeface="Roboto" panose="02000000000000000000" pitchFamily="2" charset="0"/>
                <a:cs typeface="Calibri" panose="020F0502020204030204" pitchFamily="34" charset="0"/>
              </a:rPr>
              <a:t>przedsiębiorstwo. </a:t>
            </a: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Wszelkie działania powinny być ukierunkowane na problem społecznie istotny.</a:t>
            </a:r>
          </a:p>
          <a:p>
            <a:pPr algn="l">
              <a:buFont typeface="+mj-lt"/>
              <a:buAutoNum type="arabicPeriod"/>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Wskazanie grupy potencjalnych partnerów - partnerzy pozwalają na dotarcie do szerszej grupy docelowej. Partnerami mogą być urzędy, organizacje non-profit, firmy, znane osobistości, media oraz wolontariusze, którzy pomogą w organizacji.</a:t>
            </a:r>
          </a:p>
          <a:p>
            <a:pPr algn="l">
              <a:buFont typeface="+mj-lt"/>
              <a:buAutoNum type="arabicPeriod"/>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Przekonanie sojuszników do współpracy - na tym etapie należy nawiązać kontakt ze wcześniej wybranymi partnerami. Należy wytłumaczyć im idee organizowanej kampanii społecznej oraz określić zakres ich obowiązków.</a:t>
            </a:r>
          </a:p>
          <a:p>
            <a:pPr algn="l">
              <a:buFont typeface="+mj-lt"/>
              <a:buAutoNum type="arabicPeriod"/>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Ustalenie przesłania kampanii - należy pomyśleć, jak wyglądać mają hasła przewodnie kampanii, wybrać najlepsze    oraz oprawić je odpowiednią szatą graficzną.</a:t>
            </a:r>
          </a:p>
        </p:txBody>
      </p:sp>
      <p:pic>
        <p:nvPicPr>
          <p:cNvPr id="4" name="Picture 2">
            <a:extLst>
              <a:ext uri="{FF2B5EF4-FFF2-40B4-BE49-F238E27FC236}">
                <a16:creationId xmlns:a16="http://schemas.microsoft.com/office/drawing/2014/main" id="{A4612FDD-74BB-3DB9-F747-FFED11F3F0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EB1DB719-5719-EE83-8CE6-D9B037E62ADA}"/>
              </a:ext>
            </a:extLst>
          </p:cNvPr>
          <p:cNvSpPr txBox="1"/>
          <p:nvPr/>
        </p:nvSpPr>
        <p:spPr>
          <a:xfrm>
            <a:off x="4430104" y="6424839"/>
            <a:ext cx="333179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3718551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0743C7ED-DA7E-46F8-0575-66C250750445}"/>
              </a:ext>
            </a:extLst>
          </p:cNvPr>
          <p:cNvSpPr>
            <a:spLocks noGrp="1"/>
          </p:cNvSpPr>
          <p:nvPr>
            <p:ph type="title"/>
          </p:nvPr>
        </p:nvSpPr>
        <p:spPr>
          <a:xfrm>
            <a:off x="1888310" y="557220"/>
            <a:ext cx="4364466" cy="913142"/>
          </a:xfrm>
        </p:spPr>
        <p:txBody>
          <a:bodyPr>
            <a:normAutofit fontScale="90000"/>
          </a:bodyPr>
          <a:lstStyle/>
          <a:p>
            <a:r>
              <a:rPr lang="pl-PL" sz="3200" dirty="0">
                <a:solidFill>
                  <a:schemeClr val="accent6">
                    <a:lumMod val="75000"/>
                  </a:schemeClr>
                </a:solidFill>
                <a:latin typeface="Comic Sans MS" panose="030F0702030302020204" pitchFamily="66" charset="0"/>
              </a:rPr>
              <a:t>Etapy realizowania </a:t>
            </a:r>
            <a:br>
              <a:rPr lang="pl-PL" sz="3200" dirty="0">
                <a:solidFill>
                  <a:schemeClr val="accent6">
                    <a:lumMod val="75000"/>
                  </a:schemeClr>
                </a:solidFill>
                <a:latin typeface="Comic Sans MS" panose="030F0702030302020204" pitchFamily="66" charset="0"/>
              </a:rPr>
            </a:br>
            <a:r>
              <a:rPr lang="pl-PL" sz="3200" dirty="0">
                <a:solidFill>
                  <a:schemeClr val="accent6">
                    <a:lumMod val="75000"/>
                  </a:schemeClr>
                </a:solidFill>
                <a:latin typeface="Comic Sans MS" panose="030F0702030302020204" pitchFamily="66" charset="0"/>
              </a:rPr>
              <a:t>kompanii społecznej  </a:t>
            </a:r>
            <a:br>
              <a:rPr lang="pl-PL" sz="1600" b="0" i="0" dirty="0">
                <a:solidFill>
                  <a:srgbClr val="000000"/>
                </a:solidFill>
                <a:effectLst/>
                <a:latin typeface="Linux Libertine"/>
              </a:rPr>
            </a:br>
            <a:br>
              <a:rPr lang="pl-PL" sz="1600" b="0" i="0" dirty="0">
                <a:solidFill>
                  <a:srgbClr val="000000"/>
                </a:solidFill>
                <a:effectLst/>
                <a:latin typeface="Linux Libertine"/>
              </a:rPr>
            </a:br>
            <a:endParaRPr lang="pl-PL" sz="3200" dirty="0">
              <a:solidFill>
                <a:schemeClr val="accent6">
                  <a:lumMod val="75000"/>
                </a:schemeClr>
              </a:solidFill>
            </a:endParaRPr>
          </a:p>
        </p:txBody>
      </p:sp>
      <p:sp>
        <p:nvSpPr>
          <p:cNvPr id="3" name="Symbol zastępczy zawartości 2">
            <a:extLst>
              <a:ext uri="{FF2B5EF4-FFF2-40B4-BE49-F238E27FC236}">
                <a16:creationId xmlns:a16="http://schemas.microsoft.com/office/drawing/2014/main" id="{D1487737-AC6C-4241-FF6E-20133EB849B8}"/>
              </a:ext>
            </a:extLst>
          </p:cNvPr>
          <p:cNvSpPr>
            <a:spLocks noGrp="1"/>
          </p:cNvSpPr>
          <p:nvPr>
            <p:ph idx="1"/>
          </p:nvPr>
        </p:nvSpPr>
        <p:spPr>
          <a:xfrm>
            <a:off x="1731534" y="2281181"/>
            <a:ext cx="9360536" cy="3669045"/>
          </a:xfrm>
        </p:spPr>
        <p:txBody>
          <a:bodyPr>
            <a:noAutofit/>
          </a:bodyPr>
          <a:lstStyle/>
          <a:p>
            <a:pPr algn="l">
              <a:buAutoNum type="arabicPeriod" startAt="5"/>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Doprecyzowanie celów - etap ten polega na przełożeniu ogólnego celu na cząstkowe.</a:t>
            </a:r>
          </a:p>
          <a:p>
            <a:pPr algn="l">
              <a:buAutoNum type="arabicPeriod" startAt="5"/>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Zebranie informacji - należy zgromadzić wszelkiego rodzaju dane, badania, dowody, które świadczą o  słuszności wybranej idei. Należy zorientować się, jaki stan wiedzy na wybrany temat mają odbiorcy, oraz jeśli tę wiedzę posiadają, jakie są ich opinie i postawy.</a:t>
            </a:r>
          </a:p>
          <a:p>
            <a:pPr algn="l">
              <a:buAutoNum type="arabicPeriod" startAt="7"/>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Opracowanie obszaru działania - czyli dobranie odpowiednich metod promowania kampanii. Przedsiębiorstwo powinno wybrać sposoby reklamowania się, uwzględniając posiadany budżet. Również ważne są obecne trendy reklamowe. Obecnie niezbędne jest umieszczenie kampanii społecznej w mediach społecznościowych.</a:t>
            </a:r>
          </a:p>
          <a:p>
            <a:pPr algn="l">
              <a:buAutoNum type="arabicPeriod" startAt="7"/>
            </a:pP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Zaadaptowanie i pomiar rezultatów - jest to ostatni etap, który informuje przedsiębiorstwo, </a:t>
            </a:r>
            <a:b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br>
            <a:r>
              <a:rPr lang="pl-PL" b="0" i="0" dirty="0">
                <a:solidFill>
                  <a:srgbClr val="000000"/>
                </a:solidFill>
                <a:effectLst/>
                <a:latin typeface="Calibri" panose="020F0502020204030204" pitchFamily="34" charset="0"/>
                <a:ea typeface="Roboto" panose="02000000000000000000" pitchFamily="2" charset="0"/>
                <a:cs typeface="Calibri" panose="020F0502020204030204" pitchFamily="34" charset="0"/>
              </a:rPr>
              <a:t>czy kampania została dobrze odebrana, czy zdołano osiągnąć cele ustalone w etapie pierwszym.</a:t>
            </a:r>
          </a:p>
        </p:txBody>
      </p:sp>
      <p:pic>
        <p:nvPicPr>
          <p:cNvPr id="4" name="Picture 2">
            <a:extLst>
              <a:ext uri="{FF2B5EF4-FFF2-40B4-BE49-F238E27FC236}">
                <a16:creationId xmlns:a16="http://schemas.microsoft.com/office/drawing/2014/main" id="{A4612FDD-74BB-3DB9-F747-FFED11F3F0A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7982" y="321447"/>
            <a:ext cx="2888928" cy="816311"/>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6" name="pole tekstowe 5">
            <a:extLst>
              <a:ext uri="{FF2B5EF4-FFF2-40B4-BE49-F238E27FC236}">
                <a16:creationId xmlns:a16="http://schemas.microsoft.com/office/drawing/2014/main" id="{EB1DB719-5719-EE83-8CE6-D9B037E62ADA}"/>
              </a:ext>
            </a:extLst>
          </p:cNvPr>
          <p:cNvSpPr txBox="1"/>
          <p:nvPr/>
        </p:nvSpPr>
        <p:spPr>
          <a:xfrm>
            <a:off x="4430104" y="6424839"/>
            <a:ext cx="3331791" cy="369332"/>
          </a:xfrm>
          <a:prstGeom prst="rect">
            <a:avLst/>
          </a:prstGeom>
          <a:noFill/>
        </p:spPr>
        <p:txBody>
          <a:bodyPr wrap="square">
            <a:spAutoFit/>
          </a:bodyPr>
          <a:lstStyle/>
          <a:p>
            <a:r>
              <a:rPr lang="pl-PL" dirty="0">
                <a:solidFill>
                  <a:schemeClr val="bg1">
                    <a:lumMod val="50000"/>
                  </a:schemeClr>
                </a:solidFill>
              </a:rPr>
              <a:t>Wilamowice, maj 2022r.</a:t>
            </a:r>
          </a:p>
        </p:txBody>
      </p:sp>
    </p:spTree>
    <p:extLst>
      <p:ext uri="{BB962C8B-B14F-4D97-AF65-F5344CB8AC3E}">
        <p14:creationId xmlns:p14="http://schemas.microsoft.com/office/powerpoint/2010/main" val="1023832523"/>
      </p:ext>
    </p:extLst>
  </p:cSld>
  <p:clrMapOvr>
    <a:masterClrMapping/>
  </p:clrMapOvr>
</p:sld>
</file>

<file path=ppt/theme/theme1.xml><?xml version="1.0" encoding="utf-8"?>
<a:theme xmlns:a="http://schemas.openxmlformats.org/drawingml/2006/main" name="Smuga">
  <a:themeElements>
    <a:clrScheme name="Niebieskozielony">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Smuga">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muga">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193</TotalTime>
  <Words>597</Words>
  <Application>Microsoft Office PowerPoint</Application>
  <PresentationFormat>Panoramiczny</PresentationFormat>
  <Paragraphs>31</Paragraphs>
  <Slides>6</Slides>
  <Notes>0</Notes>
  <HiddenSlides>0</HiddenSlides>
  <MMClips>0</MMClips>
  <ScaleCrop>false</ScaleCrop>
  <HeadingPairs>
    <vt:vector size="6" baseType="variant">
      <vt:variant>
        <vt:lpstr>Używane czcionki</vt:lpstr>
      </vt:variant>
      <vt:variant>
        <vt:i4>6</vt:i4>
      </vt:variant>
      <vt:variant>
        <vt:lpstr>Motyw</vt:lpstr>
      </vt:variant>
      <vt:variant>
        <vt:i4>1</vt:i4>
      </vt:variant>
      <vt:variant>
        <vt:lpstr>Tytuły slajdów</vt:lpstr>
      </vt:variant>
      <vt:variant>
        <vt:i4>6</vt:i4>
      </vt:variant>
    </vt:vector>
  </HeadingPairs>
  <TitlesOfParts>
    <vt:vector size="13" baseType="lpstr">
      <vt:lpstr>Arial</vt:lpstr>
      <vt:lpstr>Calibri</vt:lpstr>
      <vt:lpstr>Century Gothic</vt:lpstr>
      <vt:lpstr>Comic Sans MS</vt:lpstr>
      <vt:lpstr>Linux Libertine</vt:lpstr>
      <vt:lpstr>Wingdings 3</vt:lpstr>
      <vt:lpstr>Smuga</vt:lpstr>
      <vt:lpstr>  Warsztaty koncepcyjne OPRACOWANIE PLANU KAMPANII SPOŁECZNEJ „SOLIDARNI W PARTNERSTWIE”</vt:lpstr>
      <vt:lpstr>Kampania społeczna</vt:lpstr>
      <vt:lpstr>Podział kampanii społecznych ze względu jaki wpływ chcemy wywrzeć </vt:lpstr>
      <vt:lpstr>Podział kampanii społecznych ze względu na cel</vt:lpstr>
      <vt:lpstr>Etapy realizowania  kompanii społecznej    </vt:lpstr>
      <vt:lpstr>Etapy realizowania  kompanii społecznej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PRZYCZYNY DYSKRYMINACJI KULTUROWEJ MNIEJSZOŚCI NARODOWYCH</dc:title>
  <dc:creator>Jolanta Włodarczyk</dc:creator>
  <cp:lastModifiedBy>Jolanta Włodarczyk</cp:lastModifiedBy>
  <cp:revision>9</cp:revision>
  <dcterms:created xsi:type="dcterms:W3CDTF">2022-05-09T07:17:28Z</dcterms:created>
  <dcterms:modified xsi:type="dcterms:W3CDTF">2022-05-17T09:21:06Z</dcterms:modified>
</cp:coreProperties>
</file>