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68" r:id="rId3"/>
    <p:sldId id="274" r:id="rId4"/>
    <p:sldId id="278" r:id="rId5"/>
    <p:sldId id="279" r:id="rId6"/>
    <p:sldId id="280" r:id="rId7"/>
    <p:sldId id="281" r:id="rId8"/>
    <p:sldId id="271" r:id="rId9"/>
    <p:sldId id="269" r:id="rId10"/>
    <p:sldId id="270" r:id="rId11"/>
    <p:sldId id="272" r:id="rId12"/>
    <p:sldId id="275" r:id="rId13"/>
    <p:sldId id="276" r:id="rId14"/>
    <p:sldId id="282" r:id="rId15"/>
    <p:sldId id="27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450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6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0597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165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6243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838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6633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945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630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4837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5294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322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747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344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2531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dirty="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2536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83893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90CD69-8EE8-9C22-71CB-63AE26FBE4D6}"/>
              </a:ext>
            </a:extLst>
          </p:cNvPr>
          <p:cNvSpPr>
            <a:spLocks noGrp="1"/>
          </p:cNvSpPr>
          <p:nvPr>
            <p:ph type="ctrTitle"/>
          </p:nvPr>
        </p:nvSpPr>
        <p:spPr>
          <a:xfrm>
            <a:off x="2219739" y="3564835"/>
            <a:ext cx="7944679" cy="1894444"/>
          </a:xfrm>
        </p:spPr>
        <p:txBody>
          <a:bodyPr>
            <a:normAutofit fontScale="90000"/>
          </a:bodyPr>
          <a:lstStyle/>
          <a:p>
            <a:r>
              <a:rPr lang="pl-PL" sz="3200" b="1" dirty="0">
                <a:solidFill>
                  <a:schemeClr val="tx1"/>
                </a:solidFill>
                <a:latin typeface="+mn-lt"/>
              </a:rPr>
              <a:t>Wykład</a:t>
            </a:r>
            <a:br>
              <a:rPr lang="pl-PL" sz="3200" b="1" dirty="0">
                <a:solidFill>
                  <a:schemeClr val="tx1"/>
                </a:solidFill>
                <a:latin typeface="+mn-lt"/>
              </a:rPr>
            </a:br>
            <a:r>
              <a:rPr lang="pl-PL" sz="3200" b="1" dirty="0">
                <a:solidFill>
                  <a:schemeClr val="tx1"/>
                </a:solidFill>
                <a:latin typeface="+mn-lt"/>
              </a:rPr>
              <a:t>DIALOG INTERKULTURLNY                          JAKO SPOSOB ZROZUMIENIA INNYCH KULTUR I MNIEJSZOŚCI NARODOWYCH</a:t>
            </a:r>
          </a:p>
        </p:txBody>
      </p:sp>
      <p:sp>
        <p:nvSpPr>
          <p:cNvPr id="3" name="Podtytuł 2">
            <a:extLst>
              <a:ext uri="{FF2B5EF4-FFF2-40B4-BE49-F238E27FC236}">
                <a16:creationId xmlns:a16="http://schemas.microsoft.com/office/drawing/2014/main" id="{87F06A32-165F-A7EB-E58B-77DF0804EA88}"/>
              </a:ext>
            </a:extLst>
          </p:cNvPr>
          <p:cNvSpPr>
            <a:spLocks noGrp="1"/>
          </p:cNvSpPr>
          <p:nvPr>
            <p:ph type="subTitle" idx="1"/>
          </p:nvPr>
        </p:nvSpPr>
        <p:spPr>
          <a:xfrm>
            <a:off x="4550534" y="6231752"/>
            <a:ext cx="3798335" cy="318053"/>
          </a:xfrm>
        </p:spPr>
        <p:txBody>
          <a:bodyPr>
            <a:normAutofit fontScale="92500" lnSpcReduction="20000"/>
          </a:bodyPr>
          <a:lstStyle/>
          <a:p>
            <a:r>
              <a:rPr lang="pl-PL" dirty="0"/>
              <a:t>Wilamowice, maj 2022r.</a:t>
            </a:r>
          </a:p>
        </p:txBody>
      </p:sp>
      <p:pic>
        <p:nvPicPr>
          <p:cNvPr id="4" name="Picture 2">
            <a:extLst>
              <a:ext uri="{FF2B5EF4-FFF2-40B4-BE49-F238E27FC236}">
                <a16:creationId xmlns:a16="http://schemas.microsoft.com/office/drawing/2014/main" id="{F345439E-FD66-92CB-3D2C-5C034D2572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1568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01EA31-C80D-1CE0-8FDB-111A41093903}"/>
              </a:ext>
            </a:extLst>
          </p:cNvPr>
          <p:cNvSpPr>
            <a:spLocks noGrp="1"/>
          </p:cNvSpPr>
          <p:nvPr>
            <p:ph type="title"/>
          </p:nvPr>
        </p:nvSpPr>
        <p:spPr>
          <a:xfrm>
            <a:off x="1970074" y="497313"/>
            <a:ext cx="5252362" cy="1088051"/>
          </a:xfrm>
        </p:spPr>
        <p:txBody>
          <a:bodyPr>
            <a:normAutofit/>
          </a:bodyPr>
          <a:lstStyle/>
          <a:p>
            <a:r>
              <a:rPr lang="pl-PL" sz="2800" dirty="0">
                <a:solidFill>
                  <a:schemeClr val="accent6">
                    <a:lumMod val="75000"/>
                  </a:schemeClr>
                </a:solidFill>
                <a:latin typeface="Comic Sans MS" panose="030F0702030302020204" pitchFamily="66" charset="0"/>
              </a:rPr>
              <a:t>Wymiary różnic międzykulturowych</a:t>
            </a:r>
          </a:p>
        </p:txBody>
      </p:sp>
      <p:sp>
        <p:nvSpPr>
          <p:cNvPr id="3" name="Symbol zastępczy zawartości 2">
            <a:extLst>
              <a:ext uri="{FF2B5EF4-FFF2-40B4-BE49-F238E27FC236}">
                <a16:creationId xmlns:a16="http://schemas.microsoft.com/office/drawing/2014/main" id="{6930F4B7-7C31-0122-6B44-AA75C3321CFB}"/>
              </a:ext>
            </a:extLst>
          </p:cNvPr>
          <p:cNvSpPr>
            <a:spLocks noGrp="1"/>
          </p:cNvSpPr>
          <p:nvPr>
            <p:ph idx="1"/>
          </p:nvPr>
        </p:nvSpPr>
        <p:spPr>
          <a:xfrm>
            <a:off x="2827751" y="2502932"/>
            <a:ext cx="7336666" cy="2769704"/>
          </a:xfrm>
        </p:spPr>
        <p:txBody>
          <a:bodyPr/>
          <a:lstStyle/>
          <a:p>
            <a:r>
              <a:rPr lang="pl-PL" dirty="0">
                <a:solidFill>
                  <a:schemeClr val="tx1"/>
                </a:solidFill>
                <a:latin typeface="Calibri" panose="020F0502020204030204" pitchFamily="34" charset="0"/>
                <a:cs typeface="Calibri" panose="020F0502020204030204" pitchFamily="34" charset="0"/>
              </a:rPr>
              <a:t>dystans władzy - podstawa wobec zjawiska nierówności społecznych</a:t>
            </a:r>
            <a:br>
              <a:rPr lang="pl-PL" dirty="0">
                <a:solidFill>
                  <a:schemeClr val="tx1"/>
                </a:solidFill>
                <a:latin typeface="Calibri" panose="020F0502020204030204" pitchFamily="34" charset="0"/>
                <a:cs typeface="Calibri" panose="020F0502020204030204" pitchFamily="34" charset="0"/>
              </a:rPr>
            </a:br>
            <a:endParaRPr lang="pl-PL" dirty="0">
              <a:solidFill>
                <a:schemeClr val="tx1"/>
              </a:solidFill>
              <a:latin typeface="Calibri" panose="020F0502020204030204" pitchFamily="34" charset="0"/>
              <a:cs typeface="Calibri" panose="020F0502020204030204" pitchFamily="34" charset="0"/>
            </a:endParaRPr>
          </a:p>
          <a:p>
            <a:r>
              <a:rPr lang="pl-PL" dirty="0">
                <a:solidFill>
                  <a:schemeClr val="tx1"/>
                </a:solidFill>
                <a:latin typeface="Calibri" panose="020F0502020204030204" pitchFamily="34" charset="0"/>
                <a:cs typeface="Calibri" panose="020F0502020204030204" pitchFamily="34" charset="0"/>
              </a:rPr>
              <a:t>indywidualizm i kolektywizm - podstawa wobec oczekiwań grupy</a:t>
            </a:r>
            <a:br>
              <a:rPr lang="pl-PL" dirty="0">
                <a:solidFill>
                  <a:schemeClr val="tx1"/>
                </a:solidFill>
                <a:latin typeface="Calibri" panose="020F0502020204030204" pitchFamily="34" charset="0"/>
                <a:cs typeface="Calibri" panose="020F0502020204030204" pitchFamily="34" charset="0"/>
              </a:rPr>
            </a:br>
            <a:endParaRPr lang="pl-PL" dirty="0">
              <a:solidFill>
                <a:schemeClr val="tx1"/>
              </a:solidFill>
              <a:latin typeface="Calibri" panose="020F0502020204030204" pitchFamily="34" charset="0"/>
              <a:cs typeface="Calibri" panose="020F0502020204030204" pitchFamily="34" charset="0"/>
            </a:endParaRPr>
          </a:p>
          <a:p>
            <a:r>
              <a:rPr lang="pl-PL" dirty="0">
                <a:solidFill>
                  <a:schemeClr val="tx1"/>
                </a:solidFill>
                <a:latin typeface="Calibri" panose="020F0502020204030204" pitchFamily="34" charset="0"/>
                <a:cs typeface="Calibri" panose="020F0502020204030204" pitchFamily="34" charset="0"/>
              </a:rPr>
              <a:t>męskość/kobiecość - przepisanie płciom określonych ról społecznych</a:t>
            </a:r>
            <a:br>
              <a:rPr lang="pl-PL" dirty="0">
                <a:solidFill>
                  <a:schemeClr val="tx1"/>
                </a:solidFill>
                <a:latin typeface="Calibri" panose="020F0502020204030204" pitchFamily="34" charset="0"/>
                <a:cs typeface="Calibri" panose="020F0502020204030204" pitchFamily="34" charset="0"/>
              </a:rPr>
            </a:br>
            <a:endParaRPr lang="pl-PL" dirty="0">
              <a:solidFill>
                <a:schemeClr val="tx1"/>
              </a:solidFill>
              <a:latin typeface="Calibri" panose="020F0502020204030204" pitchFamily="34" charset="0"/>
              <a:cs typeface="Calibri" panose="020F0502020204030204" pitchFamily="34" charset="0"/>
            </a:endParaRPr>
          </a:p>
          <a:p>
            <a:r>
              <a:rPr lang="pl-PL" dirty="0">
                <a:solidFill>
                  <a:schemeClr val="tx1"/>
                </a:solidFill>
                <a:latin typeface="Calibri" panose="020F0502020204030204" pitchFamily="34" charset="0"/>
                <a:cs typeface="Calibri" panose="020F0502020204030204" pitchFamily="34" charset="0"/>
              </a:rPr>
              <a:t>unikanie niepewności – stopień, w jakim ludzie czują się zagrożeni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przez dwuznaczność</a:t>
            </a:r>
          </a:p>
        </p:txBody>
      </p:sp>
      <p:pic>
        <p:nvPicPr>
          <p:cNvPr id="5" name="Picture 2">
            <a:extLst>
              <a:ext uri="{FF2B5EF4-FFF2-40B4-BE49-F238E27FC236}">
                <a16:creationId xmlns:a16="http://schemas.microsoft.com/office/drawing/2014/main" id="{D1D31EB4-91D5-82C4-1525-C95E61A896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pole tekstowe 6">
            <a:extLst>
              <a:ext uri="{FF2B5EF4-FFF2-40B4-BE49-F238E27FC236}">
                <a16:creationId xmlns:a16="http://schemas.microsoft.com/office/drawing/2014/main" id="{9650DEAC-C848-4C60-894C-F0A8E9EB0822}"/>
              </a:ext>
            </a:extLst>
          </p:cNvPr>
          <p:cNvSpPr txBox="1"/>
          <p:nvPr/>
        </p:nvSpPr>
        <p:spPr>
          <a:xfrm>
            <a:off x="4386446" y="6284907"/>
            <a:ext cx="6096000"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567727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1A6830-6A91-522A-C8F2-E926A9A049E4}"/>
              </a:ext>
            </a:extLst>
          </p:cNvPr>
          <p:cNvSpPr>
            <a:spLocks noGrp="1"/>
          </p:cNvSpPr>
          <p:nvPr>
            <p:ph type="title"/>
          </p:nvPr>
        </p:nvSpPr>
        <p:spPr>
          <a:xfrm>
            <a:off x="1837553" y="355376"/>
            <a:ext cx="5822206" cy="1280890"/>
          </a:xfrm>
        </p:spPr>
        <p:txBody>
          <a:bodyPr>
            <a:normAutofit/>
          </a:bodyPr>
          <a:lstStyle/>
          <a:p>
            <a:r>
              <a:rPr lang="pl-PL" sz="3200" dirty="0">
                <a:solidFill>
                  <a:schemeClr val="accent6">
                    <a:lumMod val="75000"/>
                  </a:schemeClr>
                </a:solidFill>
                <a:latin typeface="Comic Sans MS" panose="030F0702030302020204" pitchFamily="66" charset="0"/>
              </a:rPr>
              <a:t>Jak ćwiczyć </a:t>
            </a:r>
            <a:br>
              <a:rPr lang="pl-PL" sz="3200" dirty="0">
                <a:solidFill>
                  <a:schemeClr val="accent6">
                    <a:lumMod val="75000"/>
                  </a:schemeClr>
                </a:solidFill>
                <a:latin typeface="Comic Sans MS" panose="030F0702030302020204" pitchFamily="66" charset="0"/>
              </a:rPr>
            </a:br>
            <a:r>
              <a:rPr lang="pl-PL" sz="3200" dirty="0">
                <a:solidFill>
                  <a:schemeClr val="accent6">
                    <a:lumMod val="75000"/>
                  </a:schemeClr>
                </a:solidFill>
                <a:latin typeface="Comic Sans MS" panose="030F0702030302020204" pitchFamily="66" charset="0"/>
              </a:rPr>
              <a:t>wielokulturową uważność</a:t>
            </a:r>
            <a:endParaRPr lang="pl-PL" sz="3200" dirty="0">
              <a:latin typeface="Comic Sans MS" panose="030F0702030302020204" pitchFamily="66" charset="0"/>
            </a:endParaRPr>
          </a:p>
        </p:txBody>
      </p:sp>
      <p:sp>
        <p:nvSpPr>
          <p:cNvPr id="3" name="Symbol zastępczy zawartości 2">
            <a:extLst>
              <a:ext uri="{FF2B5EF4-FFF2-40B4-BE49-F238E27FC236}">
                <a16:creationId xmlns:a16="http://schemas.microsoft.com/office/drawing/2014/main" id="{50A346C6-34E2-667B-B0A3-80303197EB04}"/>
              </a:ext>
            </a:extLst>
          </p:cNvPr>
          <p:cNvSpPr>
            <a:spLocks noGrp="1"/>
          </p:cNvSpPr>
          <p:nvPr>
            <p:ph idx="1"/>
          </p:nvPr>
        </p:nvSpPr>
        <p:spPr>
          <a:xfrm>
            <a:off x="2368032" y="1798982"/>
            <a:ext cx="7186786" cy="4121425"/>
          </a:xfrm>
        </p:spPr>
        <p:txBody>
          <a:bodyPr>
            <a:normAutofit fontScale="55000" lnSpcReduction="20000"/>
          </a:bodyPr>
          <a:lstStyle/>
          <a:p>
            <a:pPr marL="0">
              <a:lnSpc>
                <a:spcPct val="120000"/>
              </a:lnSpc>
            </a:pPr>
            <a:r>
              <a:rPr lang="pl-PL" sz="3300" dirty="0">
                <a:solidFill>
                  <a:schemeClr val="tx1"/>
                </a:solidFill>
                <a:latin typeface="Calibri" panose="020F0502020204030204" pitchFamily="34" charset="0"/>
                <a:cs typeface="Calibri" panose="020F0502020204030204" pitchFamily="34" charset="0"/>
              </a:rPr>
              <a:t>spróbuj zrozumieć, skąd się bierze twój punkt widzenia,</a:t>
            </a:r>
            <a:br>
              <a:rPr lang="pl-PL" sz="3300" dirty="0">
                <a:solidFill>
                  <a:schemeClr val="tx1"/>
                </a:solidFill>
                <a:latin typeface="Calibri" panose="020F0502020204030204" pitchFamily="34" charset="0"/>
                <a:cs typeface="Calibri" panose="020F0502020204030204" pitchFamily="34" charset="0"/>
              </a:rPr>
            </a:br>
            <a:r>
              <a:rPr lang="pl-PL" sz="3300" dirty="0">
                <a:solidFill>
                  <a:schemeClr val="tx1"/>
                </a:solidFill>
                <a:latin typeface="Calibri" panose="020F0502020204030204" pitchFamily="34" charset="0"/>
                <a:cs typeface="Calibri" panose="020F0502020204030204" pitchFamily="34" charset="0"/>
              </a:rPr>
              <a:t>bądź świadomy swoich własnych uprzedzeń i stereotypów,</a:t>
            </a:r>
            <a:br>
              <a:rPr lang="pl-PL" sz="3300" dirty="0">
                <a:solidFill>
                  <a:schemeClr val="tx1"/>
                </a:solidFill>
                <a:latin typeface="Calibri" panose="020F0502020204030204" pitchFamily="34" charset="0"/>
                <a:cs typeface="Calibri" panose="020F0502020204030204" pitchFamily="34" charset="0"/>
              </a:rPr>
            </a:br>
            <a:r>
              <a:rPr lang="pl-PL" sz="3300" dirty="0">
                <a:solidFill>
                  <a:schemeClr val="tx1"/>
                </a:solidFill>
                <a:latin typeface="Calibri" panose="020F0502020204030204" pitchFamily="34" charset="0"/>
                <a:cs typeface="Calibri" panose="020F0502020204030204" pitchFamily="34" charset="0"/>
              </a:rPr>
              <a:t>pamiętaj, że to kształtuje twoją percepcję</a:t>
            </a:r>
            <a:br>
              <a:rPr lang="pl-PL" sz="2900" dirty="0">
                <a:solidFill>
                  <a:schemeClr val="tx1"/>
                </a:solidFill>
                <a:latin typeface="Calibri" panose="020F0502020204030204" pitchFamily="34" charset="0"/>
                <a:cs typeface="Calibri" panose="020F0502020204030204" pitchFamily="34" charset="0"/>
              </a:rPr>
            </a:br>
            <a:endParaRPr lang="pl-PL" sz="2900" dirty="0">
              <a:solidFill>
                <a:schemeClr val="tx1"/>
              </a:solidFill>
              <a:latin typeface="Calibri" panose="020F0502020204030204" pitchFamily="34" charset="0"/>
              <a:cs typeface="Calibri" panose="020F0502020204030204" pitchFamily="34" charset="0"/>
            </a:endParaRPr>
          </a:p>
          <a:p>
            <a:pPr marL="0">
              <a:lnSpc>
                <a:spcPct val="120000"/>
              </a:lnSpc>
            </a:pPr>
            <a:r>
              <a:rPr lang="pl-PL" sz="3300" dirty="0">
                <a:solidFill>
                  <a:schemeClr val="tx1"/>
                </a:solidFill>
                <a:latin typeface="Calibri" panose="020F0502020204030204" pitchFamily="34" charset="0"/>
                <a:cs typeface="Calibri" panose="020F0502020204030204" pitchFamily="34" charset="0"/>
              </a:rPr>
              <a:t>weź udział w szkoleniu antydyskryminacyjnym</a:t>
            </a:r>
            <a:br>
              <a:rPr lang="pl-PL" sz="2600" dirty="0">
                <a:solidFill>
                  <a:schemeClr val="tx1"/>
                </a:solidFill>
                <a:latin typeface="Calibri" panose="020F0502020204030204" pitchFamily="34" charset="0"/>
                <a:cs typeface="Calibri" panose="020F0502020204030204" pitchFamily="34" charset="0"/>
              </a:rPr>
            </a:br>
            <a:r>
              <a:rPr lang="pl-PL" sz="2600" dirty="0">
                <a:solidFill>
                  <a:schemeClr val="tx1"/>
                </a:solidFill>
                <a:latin typeface="Calibri" panose="020F0502020204030204" pitchFamily="34" charset="0"/>
                <a:cs typeface="Calibri" panose="020F0502020204030204" pitchFamily="34" charset="0"/>
              </a:rPr>
              <a:t> </a:t>
            </a:r>
          </a:p>
          <a:p>
            <a:pPr marL="0">
              <a:lnSpc>
                <a:spcPct val="120000"/>
              </a:lnSpc>
            </a:pPr>
            <a:r>
              <a:rPr lang="pl-PL" sz="3300" dirty="0">
                <a:solidFill>
                  <a:schemeClr val="tx1"/>
                </a:solidFill>
                <a:latin typeface="Calibri" panose="020F0502020204030204" pitchFamily="34" charset="0"/>
                <a:cs typeface="Calibri" panose="020F0502020204030204" pitchFamily="34" charset="0"/>
              </a:rPr>
              <a:t>spotkaj się z różnymi osobami,                                                                                                                         porozmawiaj z nimi, różnorodność może również być czynnikiem, </a:t>
            </a:r>
            <a:br>
              <a:rPr lang="pl-PL" sz="3300" dirty="0">
                <a:solidFill>
                  <a:schemeClr val="tx1"/>
                </a:solidFill>
                <a:latin typeface="Calibri" panose="020F0502020204030204" pitchFamily="34" charset="0"/>
                <a:cs typeface="Calibri" panose="020F0502020204030204" pitchFamily="34" charset="0"/>
              </a:rPr>
            </a:br>
            <a:r>
              <a:rPr lang="pl-PL" sz="3300" dirty="0">
                <a:solidFill>
                  <a:schemeClr val="tx1"/>
                </a:solidFill>
                <a:latin typeface="Calibri" panose="020F0502020204030204" pitchFamily="34" charset="0"/>
                <a:cs typeface="Calibri" panose="020F0502020204030204" pitchFamily="34" charset="0"/>
              </a:rPr>
              <a:t>który przyczynia się do zdolności radzenia sobie z uprzedzeniami</a:t>
            </a:r>
            <a:br>
              <a:rPr lang="pl-PL" sz="2600" dirty="0">
                <a:solidFill>
                  <a:schemeClr val="tx1"/>
                </a:solidFill>
                <a:latin typeface="Calibri" panose="020F0502020204030204" pitchFamily="34" charset="0"/>
                <a:cs typeface="Calibri" panose="020F0502020204030204" pitchFamily="34" charset="0"/>
              </a:rPr>
            </a:br>
            <a:endParaRPr lang="pl-PL" sz="2600" dirty="0">
              <a:solidFill>
                <a:schemeClr val="tx1"/>
              </a:solidFill>
              <a:latin typeface="Calibri" panose="020F0502020204030204" pitchFamily="34" charset="0"/>
              <a:cs typeface="Calibri" panose="020F0502020204030204" pitchFamily="34" charset="0"/>
            </a:endParaRPr>
          </a:p>
          <a:p>
            <a:pPr marL="0">
              <a:lnSpc>
                <a:spcPct val="120000"/>
              </a:lnSpc>
            </a:pPr>
            <a:r>
              <a:rPr lang="pl-PL" sz="3300" dirty="0">
                <a:solidFill>
                  <a:schemeClr val="tx1"/>
                </a:solidFill>
                <a:latin typeface="Calibri" panose="020F0502020204030204" pitchFamily="34" charset="0"/>
                <a:cs typeface="Calibri" panose="020F0502020204030204" pitchFamily="34" charset="0"/>
              </a:rPr>
              <a:t>daj sobie przyzwolenie na popełnianie błędów – przyznaj się do nich</a:t>
            </a:r>
            <a:br>
              <a:rPr lang="pl-PL" sz="2600" dirty="0">
                <a:solidFill>
                  <a:schemeClr val="tx1"/>
                </a:solidFill>
                <a:latin typeface="Calibri" panose="020F0502020204030204" pitchFamily="34" charset="0"/>
                <a:cs typeface="Calibri" panose="020F0502020204030204" pitchFamily="34" charset="0"/>
              </a:rPr>
            </a:br>
            <a:endParaRPr lang="pl-PL" sz="2600" dirty="0">
              <a:solidFill>
                <a:schemeClr val="tx1"/>
              </a:solidFill>
              <a:latin typeface="Calibri" panose="020F0502020204030204" pitchFamily="34" charset="0"/>
              <a:cs typeface="Calibri" panose="020F0502020204030204" pitchFamily="34" charset="0"/>
            </a:endParaRPr>
          </a:p>
          <a:p>
            <a:pPr marL="0">
              <a:lnSpc>
                <a:spcPct val="120000"/>
              </a:lnSpc>
            </a:pPr>
            <a:r>
              <a:rPr lang="pl-PL" sz="3300" dirty="0">
                <a:solidFill>
                  <a:schemeClr val="tx1"/>
                </a:solidFill>
                <a:latin typeface="Calibri" panose="020F0502020204030204" pitchFamily="34" charset="0"/>
                <a:cs typeface="Calibri" panose="020F0502020204030204" pitchFamily="34" charset="0"/>
              </a:rPr>
              <a:t>czytaj książki o wielokulturowości i oglądaj filmy na ten temat</a:t>
            </a:r>
          </a:p>
          <a:p>
            <a:endParaRPr lang="pl-PL" dirty="0"/>
          </a:p>
        </p:txBody>
      </p:sp>
      <p:pic>
        <p:nvPicPr>
          <p:cNvPr id="4" name="Picture 2">
            <a:extLst>
              <a:ext uri="{FF2B5EF4-FFF2-40B4-BE49-F238E27FC236}">
                <a16:creationId xmlns:a16="http://schemas.microsoft.com/office/drawing/2014/main" id="{E3CC4ECD-56FF-DD9B-859C-998499C53C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6C743559-3FFF-4DBD-7717-7392B4F32F55}"/>
              </a:ext>
            </a:extLst>
          </p:cNvPr>
          <p:cNvSpPr txBox="1"/>
          <p:nvPr/>
        </p:nvSpPr>
        <p:spPr>
          <a:xfrm>
            <a:off x="4479234" y="6245840"/>
            <a:ext cx="2862470"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64899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ED206E-7284-EF82-14EA-24F57A052EDF}"/>
              </a:ext>
            </a:extLst>
          </p:cNvPr>
          <p:cNvSpPr>
            <a:spLocks noGrp="1"/>
          </p:cNvSpPr>
          <p:nvPr>
            <p:ph type="title"/>
          </p:nvPr>
        </p:nvSpPr>
        <p:spPr>
          <a:xfrm>
            <a:off x="1758037" y="565656"/>
            <a:ext cx="7597997" cy="926395"/>
          </a:xfrm>
        </p:spPr>
        <p:txBody>
          <a:bodyPr>
            <a:normAutofit fontScale="90000"/>
          </a:bodyPr>
          <a:lstStyle/>
          <a:p>
            <a:r>
              <a:rPr lang="pl-PL" sz="2800" dirty="0">
                <a:solidFill>
                  <a:schemeClr val="accent6">
                    <a:lumMod val="75000"/>
                  </a:schemeClr>
                </a:solidFill>
                <a:latin typeface="Comic Sans MS" panose="030F0702030302020204" pitchFamily="66" charset="0"/>
              </a:rPr>
              <a:t>Dialog międzykulturowy </a:t>
            </a:r>
            <a:br>
              <a:rPr lang="pl-PL" sz="2800" dirty="0">
                <a:solidFill>
                  <a:schemeClr val="accent6">
                    <a:lumMod val="75000"/>
                  </a:schemeClr>
                </a:solidFill>
                <a:latin typeface="Comic Sans MS" panose="030F0702030302020204" pitchFamily="66" charset="0"/>
              </a:rPr>
            </a:br>
            <a:r>
              <a:rPr lang="pl-PL" sz="2800" dirty="0">
                <a:solidFill>
                  <a:schemeClr val="accent6">
                    <a:lumMod val="75000"/>
                  </a:schemeClr>
                </a:solidFill>
                <a:latin typeface="Comic Sans MS" panose="030F0702030302020204" pitchFamily="66" charset="0"/>
              </a:rPr>
              <a:t>„inspirująca koncepcja” czy konieczność?</a:t>
            </a:r>
          </a:p>
        </p:txBody>
      </p:sp>
      <p:sp>
        <p:nvSpPr>
          <p:cNvPr id="3" name="Symbol zastępczy zawartości 2">
            <a:extLst>
              <a:ext uri="{FF2B5EF4-FFF2-40B4-BE49-F238E27FC236}">
                <a16:creationId xmlns:a16="http://schemas.microsoft.com/office/drawing/2014/main" id="{BF649BCE-822B-58E5-5D5D-CBAAAA830132}"/>
              </a:ext>
            </a:extLst>
          </p:cNvPr>
          <p:cNvSpPr>
            <a:spLocks noGrp="1"/>
          </p:cNvSpPr>
          <p:nvPr>
            <p:ph idx="1"/>
          </p:nvPr>
        </p:nvSpPr>
        <p:spPr>
          <a:xfrm>
            <a:off x="2337421" y="2133600"/>
            <a:ext cx="8370336" cy="3670852"/>
          </a:xfrm>
        </p:spPr>
        <p:txBody>
          <a:bodyPr>
            <a:noAutofit/>
          </a:bodyPr>
          <a:lstStyle/>
          <a:p>
            <a:r>
              <a:rPr lang="pl-PL" dirty="0">
                <a:solidFill>
                  <a:schemeClr val="tx1"/>
                </a:solidFill>
                <a:latin typeface="Calibri" panose="020F0502020204030204" pitchFamily="34" charset="0"/>
                <a:cs typeface="Calibri" panose="020F0502020204030204" pitchFamily="34" charset="0"/>
              </a:rPr>
              <a:t>Zasada dialogu między kulturami i cywilizacjami jako podstawy ich pokojowej współpracy została w 1998 r. przyjęta przez ONZ, a później także przez Unię Europejską. </a:t>
            </a:r>
            <a:br>
              <a:rPr lang="pl-PL" dirty="0">
                <a:solidFill>
                  <a:schemeClr val="tx1"/>
                </a:solidFill>
                <a:latin typeface="Calibri" panose="020F0502020204030204" pitchFamily="34" charset="0"/>
                <a:cs typeface="Calibri" panose="020F0502020204030204" pitchFamily="34" charset="0"/>
              </a:rPr>
            </a:br>
            <a:endParaRPr lang="pl-PL" dirty="0">
              <a:solidFill>
                <a:schemeClr val="tx1"/>
              </a:solidFill>
              <a:latin typeface="Calibri" panose="020F0502020204030204" pitchFamily="34" charset="0"/>
              <a:cs typeface="Calibri" panose="020F0502020204030204" pitchFamily="34" charset="0"/>
            </a:endParaRPr>
          </a:p>
          <a:p>
            <a:pPr marL="0" indent="0">
              <a:buNone/>
            </a:pPr>
            <a:r>
              <a:rPr lang="pl-PL" dirty="0">
                <a:solidFill>
                  <a:schemeClr val="tx1"/>
                </a:solidFill>
                <a:latin typeface="Calibri" panose="020F0502020204030204" pitchFamily="34" charset="0"/>
                <a:cs typeface="Calibri" panose="020F0502020204030204" pitchFamily="34" charset="0"/>
              </a:rPr>
              <a:t>Prawdziwy dialog wymaga: podwyższonej samoświadomości kulturowej każdej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ze stron, ze znajomością początków swej kultury i jej formowania, oraz gotowości do kwestionowania swoich – zazwyczaj niepodważalnych – założeń światopoglądowych oraz fundamentów swojej kultury.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Tylko przy takim otwarciu możliwe będzie modyfikowanie własnych poglądów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uwzględnianie tych przyjmowanych przez drugą stronę. Prowadzenie dialogu jest trudne ze względu na wciąż jeszcze istniejącą asymetrię potęgi oraz stosunków wzajemnych Zachodu i krajów pozaeuropejskich. </a:t>
            </a:r>
          </a:p>
        </p:txBody>
      </p:sp>
      <p:pic>
        <p:nvPicPr>
          <p:cNvPr id="4" name="Picture 2">
            <a:extLst>
              <a:ext uri="{FF2B5EF4-FFF2-40B4-BE49-F238E27FC236}">
                <a16:creationId xmlns:a16="http://schemas.microsoft.com/office/drawing/2014/main" id="{778E0314-E0C7-A110-E328-04781B24AD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931BDF9A-5FC5-63F3-A523-94D59CD44828}"/>
              </a:ext>
            </a:extLst>
          </p:cNvPr>
          <p:cNvSpPr txBox="1"/>
          <p:nvPr/>
        </p:nvSpPr>
        <p:spPr>
          <a:xfrm>
            <a:off x="4717773" y="6265515"/>
            <a:ext cx="311426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406721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BF649BCE-822B-58E5-5D5D-CBAAAA830132}"/>
              </a:ext>
            </a:extLst>
          </p:cNvPr>
          <p:cNvSpPr>
            <a:spLocks noGrp="1"/>
          </p:cNvSpPr>
          <p:nvPr>
            <p:ph idx="1"/>
          </p:nvPr>
        </p:nvSpPr>
        <p:spPr>
          <a:xfrm>
            <a:off x="2233255" y="1765852"/>
            <a:ext cx="8839201" cy="4025347"/>
          </a:xfrm>
        </p:spPr>
        <p:txBody>
          <a:bodyPr>
            <a:normAutofit fontScale="62500" lnSpcReduction="20000"/>
          </a:bodyPr>
          <a:lstStyle/>
          <a:p>
            <a:pPr marL="0" indent="0">
              <a:lnSpc>
                <a:spcPct val="120000"/>
              </a:lnSpc>
              <a:buNone/>
            </a:pPr>
            <a:r>
              <a:rPr lang="pl-PL" sz="2900" dirty="0">
                <a:solidFill>
                  <a:schemeClr val="tx1"/>
                </a:solidFill>
                <a:latin typeface="Calibri" panose="020F0502020204030204" pitchFamily="34" charset="0"/>
                <a:cs typeface="Calibri" panose="020F0502020204030204" pitchFamily="34" charset="0"/>
              </a:rPr>
              <a:t>Występują przy tym różne trudności:</a:t>
            </a:r>
            <a:br>
              <a:rPr lang="pl-PL" sz="2900" dirty="0">
                <a:solidFill>
                  <a:schemeClr val="tx1"/>
                </a:solidFill>
                <a:latin typeface="Calibri" panose="020F0502020204030204" pitchFamily="34" charset="0"/>
                <a:cs typeface="Calibri" panose="020F0502020204030204" pitchFamily="34" charset="0"/>
              </a:rPr>
            </a:br>
            <a:r>
              <a:rPr lang="pl-PL" sz="2900" dirty="0">
                <a:solidFill>
                  <a:schemeClr val="tx1"/>
                </a:solidFill>
                <a:latin typeface="Calibri" panose="020F0502020204030204" pitchFamily="34" charset="0"/>
                <a:cs typeface="Calibri" panose="020F0502020204030204" pitchFamily="34" charset="0"/>
              </a:rPr>
              <a:t> </a:t>
            </a:r>
            <a:br>
              <a:rPr lang="pl-PL" sz="2300" dirty="0">
                <a:solidFill>
                  <a:schemeClr val="tx1"/>
                </a:solidFill>
                <a:latin typeface="Calibri" panose="020F0502020204030204" pitchFamily="34" charset="0"/>
                <a:cs typeface="Calibri" panose="020F0502020204030204" pitchFamily="34" charset="0"/>
              </a:rPr>
            </a:br>
            <a:r>
              <a:rPr lang="pl-PL" sz="2900" dirty="0">
                <a:solidFill>
                  <a:schemeClr val="tx1"/>
                </a:solidFill>
                <a:latin typeface="Calibri" panose="020F0502020204030204" pitchFamily="34" charset="0"/>
                <a:cs typeface="Calibri" panose="020F0502020204030204" pitchFamily="34" charset="0"/>
              </a:rPr>
              <a:t>– Dialog zakłada wzajemne uznanie fundamentalnej równości partnerów.</a:t>
            </a:r>
            <a:br>
              <a:rPr lang="pl-PL" sz="2300" dirty="0">
                <a:solidFill>
                  <a:schemeClr val="tx1"/>
                </a:solidFill>
                <a:latin typeface="Calibri" panose="020F0502020204030204" pitchFamily="34" charset="0"/>
                <a:cs typeface="Calibri" panose="020F0502020204030204" pitchFamily="34" charset="0"/>
              </a:rPr>
            </a:br>
            <a:br>
              <a:rPr lang="pl-PL" sz="1900" dirty="0">
                <a:solidFill>
                  <a:schemeClr val="tx1"/>
                </a:solidFill>
                <a:latin typeface="Calibri" panose="020F0502020204030204" pitchFamily="34" charset="0"/>
                <a:cs typeface="Calibri" panose="020F0502020204030204" pitchFamily="34" charset="0"/>
              </a:rPr>
            </a:br>
            <a:r>
              <a:rPr lang="pl-PL" sz="2900" dirty="0">
                <a:solidFill>
                  <a:schemeClr val="tx1"/>
                </a:solidFill>
                <a:latin typeface="Calibri" panose="020F0502020204030204" pitchFamily="34" charset="0"/>
                <a:cs typeface="Calibri" panose="020F0502020204030204" pitchFamily="34" charset="0"/>
              </a:rPr>
              <a:t>– Wiele problemów stwarza język tego dialogu, zazwyczaj amerykański angielski, utrudniając wypowiedzi partnerom spoza Zachodu, a nawet sam dialog ze względu na brak w tym języku wielu terminów, a nawet określeń idei fundamentalnych dla tradycji partnera. </a:t>
            </a:r>
            <a:br>
              <a:rPr lang="pl-PL" sz="2300" dirty="0">
                <a:solidFill>
                  <a:schemeClr val="tx1"/>
                </a:solidFill>
                <a:latin typeface="Calibri" panose="020F0502020204030204" pitchFamily="34" charset="0"/>
                <a:cs typeface="Calibri" panose="020F0502020204030204" pitchFamily="34" charset="0"/>
              </a:rPr>
            </a:br>
            <a:br>
              <a:rPr lang="pl-PL" dirty="0">
                <a:solidFill>
                  <a:schemeClr val="tx1"/>
                </a:solidFill>
                <a:latin typeface="Calibri" panose="020F0502020204030204" pitchFamily="34" charset="0"/>
                <a:cs typeface="Calibri" panose="020F0502020204030204" pitchFamily="34" charset="0"/>
              </a:rPr>
            </a:br>
            <a:r>
              <a:rPr lang="pl-PL" sz="2600" dirty="0">
                <a:solidFill>
                  <a:schemeClr val="tx1"/>
                </a:solidFill>
                <a:latin typeface="Calibri" panose="020F0502020204030204" pitchFamily="34" charset="0"/>
                <a:cs typeface="Calibri" panose="020F0502020204030204" pitchFamily="34" charset="0"/>
              </a:rPr>
              <a:t>– </a:t>
            </a:r>
            <a:r>
              <a:rPr lang="pl-PL" sz="2900" dirty="0">
                <a:solidFill>
                  <a:schemeClr val="tx1"/>
                </a:solidFill>
                <a:latin typeface="Calibri" panose="020F0502020204030204" pitchFamily="34" charset="0"/>
                <a:cs typeface="Calibri" panose="020F0502020204030204" pitchFamily="34" charset="0"/>
              </a:rPr>
              <a:t>Porozumienie się utrudniają ogromne różnice doświadczeń historycznych. </a:t>
            </a:r>
            <a:br>
              <a:rPr lang="pl-PL" sz="2900" dirty="0">
                <a:solidFill>
                  <a:schemeClr val="tx1"/>
                </a:solidFill>
                <a:latin typeface="Calibri" panose="020F0502020204030204" pitchFamily="34" charset="0"/>
                <a:cs typeface="Calibri" panose="020F0502020204030204" pitchFamily="34" charset="0"/>
              </a:rPr>
            </a:br>
            <a:r>
              <a:rPr lang="pl-PL" sz="2900" dirty="0">
                <a:solidFill>
                  <a:schemeClr val="tx1"/>
                </a:solidFill>
                <a:latin typeface="Calibri" panose="020F0502020204030204" pitchFamily="34" charset="0"/>
                <a:cs typeface="Calibri" panose="020F0502020204030204" pitchFamily="34" charset="0"/>
              </a:rPr>
              <a:t>Zachód cierpiał wskutek wojen religijnych i rywalizacji narodów, dziedziczy myśl Oświecenia, </a:t>
            </a:r>
            <a:br>
              <a:rPr lang="pl-PL" sz="2900" dirty="0">
                <a:solidFill>
                  <a:schemeClr val="tx1"/>
                </a:solidFill>
                <a:latin typeface="Calibri" panose="020F0502020204030204" pitchFamily="34" charset="0"/>
                <a:cs typeface="Calibri" panose="020F0502020204030204" pitchFamily="34" charset="0"/>
              </a:rPr>
            </a:br>
            <a:r>
              <a:rPr lang="pl-PL" sz="2900" dirty="0">
                <a:solidFill>
                  <a:schemeClr val="tx1"/>
                </a:solidFill>
                <a:latin typeface="Calibri" panose="020F0502020204030204" pitchFamily="34" charset="0"/>
                <a:cs typeface="Calibri" panose="020F0502020204030204" pitchFamily="34" charset="0"/>
              </a:rPr>
              <a:t>z duchem „krytycznego racjonalizmu” oraz „krytycznej sfery publicznej”, podczas gdy</a:t>
            </a:r>
            <a:br>
              <a:rPr lang="pl-PL" sz="2900" dirty="0">
                <a:solidFill>
                  <a:schemeClr val="tx1"/>
                </a:solidFill>
                <a:latin typeface="Calibri" panose="020F0502020204030204" pitchFamily="34" charset="0"/>
                <a:cs typeface="Calibri" panose="020F0502020204030204" pitchFamily="34" charset="0"/>
              </a:rPr>
            </a:br>
            <a:r>
              <a:rPr lang="pl-PL" sz="2900" dirty="0">
                <a:solidFill>
                  <a:schemeClr val="tx1"/>
                </a:solidFill>
                <a:latin typeface="Calibri" panose="020F0502020204030204" pitchFamily="34" charset="0"/>
                <a:cs typeface="Calibri" panose="020F0502020204030204" pitchFamily="34" charset="0"/>
              </a:rPr>
              <a:t>w świecie niezachodnim nic takiego nie znajdziemy.</a:t>
            </a:r>
            <a:br>
              <a:rPr lang="pl-PL" sz="2600" dirty="0">
                <a:solidFill>
                  <a:schemeClr val="tx1"/>
                </a:solidFill>
                <a:latin typeface="Calibri" panose="020F0502020204030204" pitchFamily="34" charset="0"/>
                <a:cs typeface="Calibri" panose="020F0502020204030204" pitchFamily="34" charset="0"/>
              </a:rPr>
            </a:br>
            <a:br>
              <a:rPr lang="pl-PL" sz="2600" dirty="0">
                <a:latin typeface="Calibri" panose="020F0502020204030204" pitchFamily="34" charset="0"/>
                <a:cs typeface="Calibri" panose="020F0502020204030204" pitchFamily="34" charset="0"/>
              </a:rPr>
            </a:br>
            <a:endParaRPr lang="pl-PL" sz="1900" dirty="0"/>
          </a:p>
        </p:txBody>
      </p:sp>
      <p:pic>
        <p:nvPicPr>
          <p:cNvPr id="4" name="Picture 2">
            <a:extLst>
              <a:ext uri="{FF2B5EF4-FFF2-40B4-BE49-F238E27FC236}">
                <a16:creationId xmlns:a16="http://schemas.microsoft.com/office/drawing/2014/main" id="{12B6002B-09D2-501E-2D58-2125456B0F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852CAC57-C28E-075E-8BD0-7A87F2FC349A}"/>
              </a:ext>
            </a:extLst>
          </p:cNvPr>
          <p:cNvSpPr txBox="1"/>
          <p:nvPr/>
        </p:nvSpPr>
        <p:spPr>
          <a:xfrm>
            <a:off x="4850296" y="6167221"/>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456899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BF649BCE-822B-58E5-5D5D-CBAAAA830132}"/>
              </a:ext>
            </a:extLst>
          </p:cNvPr>
          <p:cNvSpPr>
            <a:spLocks noGrp="1"/>
          </p:cNvSpPr>
          <p:nvPr>
            <p:ph idx="1"/>
          </p:nvPr>
        </p:nvSpPr>
        <p:spPr>
          <a:xfrm>
            <a:off x="1974575" y="1616764"/>
            <a:ext cx="8839199" cy="4426228"/>
          </a:xfrm>
        </p:spPr>
        <p:txBody>
          <a:bodyPr>
            <a:normAutofit lnSpcReduction="10000"/>
          </a:bodyPr>
          <a:lstStyle/>
          <a:p>
            <a:pPr marL="0" indent="0">
              <a:lnSpc>
                <a:spcPct val="110000"/>
              </a:lnSpc>
              <a:buNone/>
            </a:pPr>
            <a:r>
              <a:rPr lang="pl-PL" dirty="0">
                <a:solidFill>
                  <a:schemeClr val="tx1"/>
                </a:solidFill>
                <a:latin typeface="Calibri" panose="020F0502020204030204" pitchFamily="34" charset="0"/>
                <a:cs typeface="Calibri" panose="020F0502020204030204" pitchFamily="34" charset="0"/>
              </a:rPr>
              <a:t>– Postawy etnocentryczne występują we wszystkich kulturach i bardzo utrudniają dialog. Bezkrytyczny etnocentryzm charakteryzuje także ludzi Zachodu i powoduje traktowanie przez nich przejawów różnic międzykulturowych jako zjawisk powierzchownych, z ignorowaniem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ich korzeni, znaczenia w historii myśli partnera oraz implikacji dla różnic w strukturze wartości. </a:t>
            </a:r>
            <a:br>
              <a:rPr lang="pl-PL" dirty="0">
                <a:solidFill>
                  <a:schemeClr val="tx1"/>
                </a:solidFill>
                <a:latin typeface="Calibri" panose="020F0502020204030204" pitchFamily="34" charset="0"/>
                <a:cs typeface="Calibri" panose="020F0502020204030204" pitchFamily="34" charset="0"/>
              </a:rPr>
            </a:b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 Kiedy ocenia się realia, w których żyje partner, przy pomocy własnych ideałów, dochodzi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do maskowania głębokich odmienności tych realiów. Z drugiej strony występuje „pułapka podobieństw”: dostrzegając powierzchowne podobieństwa, sądzi się bezpodstawnie,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że ma się do czynienia ze znanym sobie zjawiskiem. </a:t>
            </a:r>
            <a:br>
              <a:rPr lang="pl-PL" dirty="0">
                <a:solidFill>
                  <a:schemeClr val="tx1"/>
                </a:solidFill>
                <a:latin typeface="Calibri" panose="020F0502020204030204" pitchFamily="34" charset="0"/>
                <a:cs typeface="Calibri" panose="020F0502020204030204" pitchFamily="34" charset="0"/>
              </a:rPr>
            </a:b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 Ludzie Zachodu ze względu na swoje ideologiczne przekonania o uniwersalnym charakterze własnej kultury chcą często likwidować różnice kulturowe kierując się zasadą, że im szybciej to nastąpi, tym lepiej. Przyjmują wzorców kultury krajów cywilizacji zachodniej, co dzisiaj jest już zupełnie nieakceptowalne i niezwykle irytujące dla niezachodnich partnerów.</a:t>
            </a:r>
          </a:p>
        </p:txBody>
      </p:sp>
      <p:pic>
        <p:nvPicPr>
          <p:cNvPr id="4" name="Picture 2">
            <a:extLst>
              <a:ext uri="{FF2B5EF4-FFF2-40B4-BE49-F238E27FC236}">
                <a16:creationId xmlns:a16="http://schemas.microsoft.com/office/drawing/2014/main" id="{12B6002B-09D2-501E-2D58-2125456B0F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852CAC57-C28E-075E-8BD0-7A87F2FC349A}"/>
              </a:ext>
            </a:extLst>
          </p:cNvPr>
          <p:cNvSpPr txBox="1"/>
          <p:nvPr/>
        </p:nvSpPr>
        <p:spPr>
          <a:xfrm>
            <a:off x="4850296" y="6167221"/>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717668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BF649BCE-822B-58E5-5D5D-CBAAAA830132}"/>
              </a:ext>
            </a:extLst>
          </p:cNvPr>
          <p:cNvSpPr>
            <a:spLocks noGrp="1"/>
          </p:cNvSpPr>
          <p:nvPr>
            <p:ph idx="1"/>
          </p:nvPr>
        </p:nvSpPr>
        <p:spPr>
          <a:xfrm>
            <a:off x="2517648" y="2252870"/>
            <a:ext cx="7752787" cy="2809460"/>
          </a:xfrm>
        </p:spPr>
        <p:txBody>
          <a:bodyPr>
            <a:normAutofit/>
          </a:bodyPr>
          <a:lstStyle/>
          <a:p>
            <a:pPr marL="0" indent="0">
              <a:buNone/>
            </a:pPr>
            <a:r>
              <a:rPr lang="pl-PL" dirty="0">
                <a:solidFill>
                  <a:schemeClr val="tx1"/>
                </a:solidFill>
                <a:latin typeface="Calibri" panose="020F0502020204030204" pitchFamily="34" charset="0"/>
                <a:cs typeface="Calibri" panose="020F0502020204030204" pitchFamily="34" charset="0"/>
              </a:rPr>
              <a:t>Uczenie się dialogu obejmuje zatem zmianę własnych postaw, przekonań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i prowadzić powinno do głębokiej zmiany stosunku do własnej kultury.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Pierwszym krokiem na tej drodze powinno być uwolnienie się od ideologicznego zacietrzewienia, system społeczny budować można nie tylko na prawach podmiotów, ale i na ich powinnościach i aroganckiego przekonania, ze wszystko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się wie i rozumie, i wie się, jak wszystkie sprawy można i należy rozwiązywać. </a:t>
            </a:r>
            <a:br>
              <a:rPr lang="pl-PL" dirty="0">
                <a:solidFill>
                  <a:schemeClr val="tx1"/>
                </a:solidFill>
                <a:latin typeface="Calibri" panose="020F0502020204030204" pitchFamily="34" charset="0"/>
                <a:cs typeface="Calibri" panose="020F0502020204030204" pitchFamily="34" charset="0"/>
              </a:rPr>
            </a:b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Dialog wymaga, by uczyć się słuchać i rozumieć partnerów i być gotowym do poznawania i rozumienia innych rzeczywistości, potrzeb i światopoglądów. </a:t>
            </a:r>
          </a:p>
        </p:txBody>
      </p:sp>
      <p:pic>
        <p:nvPicPr>
          <p:cNvPr id="4" name="Picture 2">
            <a:extLst>
              <a:ext uri="{FF2B5EF4-FFF2-40B4-BE49-F238E27FC236}">
                <a16:creationId xmlns:a16="http://schemas.microsoft.com/office/drawing/2014/main" id="{C917C7F7-B875-8899-03D8-A6988ED667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2A5CF9CD-546B-CD46-67DC-9B45C97ED245}"/>
              </a:ext>
            </a:extLst>
          </p:cNvPr>
          <p:cNvSpPr txBox="1"/>
          <p:nvPr/>
        </p:nvSpPr>
        <p:spPr>
          <a:xfrm>
            <a:off x="4611756" y="6167221"/>
            <a:ext cx="2849218"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609359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4C853DB-F937-C624-922A-692548696F5A}"/>
              </a:ext>
            </a:extLst>
          </p:cNvPr>
          <p:cNvSpPr>
            <a:spLocks noGrp="1"/>
          </p:cNvSpPr>
          <p:nvPr>
            <p:ph type="title"/>
          </p:nvPr>
        </p:nvSpPr>
        <p:spPr>
          <a:xfrm>
            <a:off x="1905200" y="497313"/>
            <a:ext cx="4482348" cy="1280890"/>
          </a:xfrm>
        </p:spPr>
        <p:txBody>
          <a:bodyPr>
            <a:normAutofit/>
          </a:bodyPr>
          <a:lstStyle/>
          <a:p>
            <a:r>
              <a:rPr lang="pl-PL" sz="3200" dirty="0">
                <a:solidFill>
                  <a:schemeClr val="accent6">
                    <a:lumMod val="75000"/>
                  </a:schemeClr>
                </a:solidFill>
                <a:latin typeface="Comic Sans MS" panose="030F0702030302020204" pitchFamily="66" charset="0"/>
                <a:cs typeface="Calibri" panose="020F0502020204030204" pitchFamily="34" charset="0"/>
              </a:rPr>
              <a:t>Wielokulturowość </a:t>
            </a:r>
            <a:br>
              <a:rPr lang="pl-PL" sz="3200" dirty="0">
                <a:solidFill>
                  <a:schemeClr val="accent6">
                    <a:lumMod val="75000"/>
                  </a:schemeClr>
                </a:solidFill>
                <a:latin typeface="Comic Sans MS" panose="030F0702030302020204" pitchFamily="66" charset="0"/>
                <a:cs typeface="Calibri" panose="020F0502020204030204" pitchFamily="34" charset="0"/>
              </a:rPr>
            </a:br>
            <a:r>
              <a:rPr lang="pl-PL" sz="3200" dirty="0">
                <a:solidFill>
                  <a:schemeClr val="accent6">
                    <a:lumMod val="75000"/>
                  </a:schemeClr>
                </a:solidFill>
                <a:latin typeface="Comic Sans MS" panose="030F0702030302020204" pitchFamily="66" charset="0"/>
                <a:cs typeface="Calibri" panose="020F0502020204030204" pitchFamily="34" charset="0"/>
              </a:rPr>
              <a:t>a międzykulturowość</a:t>
            </a:r>
          </a:p>
        </p:txBody>
      </p:sp>
      <p:sp>
        <p:nvSpPr>
          <p:cNvPr id="3" name="Symbol zastępczy zawartości 2">
            <a:extLst>
              <a:ext uri="{FF2B5EF4-FFF2-40B4-BE49-F238E27FC236}">
                <a16:creationId xmlns:a16="http://schemas.microsoft.com/office/drawing/2014/main" id="{FA7BB841-D1D3-3322-2251-026B9B5367BC}"/>
              </a:ext>
            </a:extLst>
          </p:cNvPr>
          <p:cNvSpPr>
            <a:spLocks noGrp="1"/>
          </p:cNvSpPr>
          <p:nvPr>
            <p:ph sz="half" idx="1"/>
          </p:nvPr>
        </p:nvSpPr>
        <p:spPr>
          <a:xfrm>
            <a:off x="1623109" y="2145348"/>
            <a:ext cx="4313864" cy="3777622"/>
          </a:xfrm>
        </p:spPr>
        <p:txBody>
          <a:bodyPr>
            <a:normAutofit fontScale="92500" lnSpcReduction="10000"/>
          </a:bodyPr>
          <a:lstStyle/>
          <a:p>
            <a:r>
              <a:rPr lang="pl-PL" sz="1900" dirty="0">
                <a:solidFill>
                  <a:schemeClr val="accent6">
                    <a:lumMod val="75000"/>
                  </a:schemeClr>
                </a:solidFill>
                <a:latin typeface="Calibri" panose="020F0502020204030204" pitchFamily="34" charset="0"/>
                <a:cs typeface="Calibri" panose="020F0502020204030204" pitchFamily="34" charset="0"/>
              </a:rPr>
              <a:t>Wielokulturowość </a:t>
            </a:r>
          </a:p>
          <a:p>
            <a:pPr marL="0" indent="0">
              <a:buNone/>
            </a:pPr>
            <a:r>
              <a:rPr lang="pl-PL" sz="1900" dirty="0">
                <a:solidFill>
                  <a:schemeClr val="tx1"/>
                </a:solidFill>
                <a:latin typeface="Calibri" panose="020F0502020204030204" pitchFamily="34" charset="0"/>
                <a:cs typeface="Calibri" panose="020F0502020204030204" pitchFamily="34" charset="0"/>
              </a:rPr>
              <a:t>współistnienie na tym samym obszarze przedstawicieli dwóch lub większej liczby kultur różniących się językiem, religią czy uznanymi wartościami, z możliwością wzajemnego przenikania się, osobistych kontaktów, dynamiki współistnienia </a:t>
            </a:r>
            <a:br>
              <a:rPr lang="pl-PL" sz="1900" dirty="0">
                <a:solidFill>
                  <a:schemeClr val="tx1"/>
                </a:solidFill>
                <a:latin typeface="Calibri" panose="020F0502020204030204" pitchFamily="34" charset="0"/>
                <a:cs typeface="Calibri" panose="020F0502020204030204" pitchFamily="34" charset="0"/>
              </a:rPr>
            </a:br>
            <a:r>
              <a:rPr lang="pl-PL" sz="1900" dirty="0">
                <a:solidFill>
                  <a:schemeClr val="tx1"/>
                </a:solidFill>
                <a:latin typeface="Calibri" panose="020F0502020204030204" pitchFamily="34" charset="0"/>
                <a:cs typeface="Calibri" panose="020F0502020204030204" pitchFamily="34" charset="0"/>
              </a:rPr>
              <a:t>i interakcji oraz trwałych związków między grupami. Istotą wielokulturowości jest uświadamianie różnicy kulturowej, co determinuje reakcje na odmienność; wchodzenie w interakcje i otwieranie się </a:t>
            </a:r>
            <a:br>
              <a:rPr lang="pl-PL" sz="1900" dirty="0">
                <a:solidFill>
                  <a:schemeClr val="tx1"/>
                </a:solidFill>
                <a:latin typeface="Calibri" panose="020F0502020204030204" pitchFamily="34" charset="0"/>
                <a:cs typeface="Calibri" panose="020F0502020204030204" pitchFamily="34" charset="0"/>
              </a:rPr>
            </a:br>
            <a:r>
              <a:rPr lang="pl-PL" sz="1900" dirty="0">
                <a:solidFill>
                  <a:schemeClr val="tx1"/>
                </a:solidFill>
                <a:latin typeface="Calibri" panose="020F0502020204030204" pitchFamily="34" charset="0"/>
                <a:cs typeface="Calibri" panose="020F0502020204030204" pitchFamily="34" charset="0"/>
              </a:rPr>
              <a:t>na odmienność lub zamykanie się w różnym stopniu i zakresie</a:t>
            </a:r>
          </a:p>
        </p:txBody>
      </p:sp>
      <p:sp>
        <p:nvSpPr>
          <p:cNvPr id="4" name="Symbol zastępczy zawartości 3">
            <a:extLst>
              <a:ext uri="{FF2B5EF4-FFF2-40B4-BE49-F238E27FC236}">
                <a16:creationId xmlns:a16="http://schemas.microsoft.com/office/drawing/2014/main" id="{D915E75E-97B0-BB1B-8F20-15A2189A00C2}"/>
              </a:ext>
            </a:extLst>
          </p:cNvPr>
          <p:cNvSpPr>
            <a:spLocks noGrp="1"/>
          </p:cNvSpPr>
          <p:nvPr>
            <p:ph sz="half" idx="2"/>
          </p:nvPr>
        </p:nvSpPr>
        <p:spPr>
          <a:xfrm>
            <a:off x="6788285" y="2145348"/>
            <a:ext cx="4313864" cy="3777622"/>
          </a:xfrm>
        </p:spPr>
        <p:txBody>
          <a:bodyPr>
            <a:normAutofit fontScale="92500" lnSpcReduction="10000"/>
          </a:bodyPr>
          <a:lstStyle/>
          <a:p>
            <a:r>
              <a:rPr lang="pl-PL" sz="1900" dirty="0">
                <a:solidFill>
                  <a:schemeClr val="accent6">
                    <a:lumMod val="75000"/>
                  </a:schemeClr>
                </a:solidFill>
                <a:latin typeface="Calibri" panose="020F0502020204030204" pitchFamily="34" charset="0"/>
                <a:cs typeface="Calibri" panose="020F0502020204030204" pitchFamily="34" charset="0"/>
              </a:rPr>
              <a:t>Międzykulturowość </a:t>
            </a:r>
          </a:p>
          <a:p>
            <a:pPr marL="0" indent="0">
              <a:buNone/>
            </a:pPr>
            <a:r>
              <a:rPr lang="pl-PL" sz="1900" dirty="0">
                <a:solidFill>
                  <a:schemeClr val="tx1"/>
                </a:solidFill>
                <a:latin typeface="Calibri" panose="020F0502020204030204" pitchFamily="34" charset="0"/>
                <a:cs typeface="Calibri" panose="020F0502020204030204" pitchFamily="34" charset="0"/>
              </a:rPr>
              <a:t>dostrzeganie różnicy, odmienności, pełna </a:t>
            </a:r>
            <a:br>
              <a:rPr lang="pl-PL" sz="1900" dirty="0">
                <a:solidFill>
                  <a:schemeClr val="tx1"/>
                </a:solidFill>
                <a:latin typeface="Calibri" panose="020F0502020204030204" pitchFamily="34" charset="0"/>
                <a:cs typeface="Calibri" panose="020F0502020204030204" pitchFamily="34" charset="0"/>
              </a:rPr>
            </a:br>
            <a:r>
              <a:rPr lang="pl-PL" sz="1900" dirty="0">
                <a:solidFill>
                  <a:schemeClr val="tx1"/>
                </a:solidFill>
                <a:latin typeface="Calibri" panose="020F0502020204030204" pitchFamily="34" charset="0"/>
                <a:cs typeface="Calibri" panose="020F0502020204030204" pitchFamily="34" charset="0"/>
              </a:rPr>
              <a:t>jej akceptacja i przejmowanie pewnych jej cech, przy czym dochodzi do uświadamiania sobie własnej wartości, budowania tożsamości osobowej i społecznej. </a:t>
            </a:r>
            <a:br>
              <a:rPr lang="pl-PL" sz="1900" dirty="0">
                <a:solidFill>
                  <a:schemeClr val="tx1"/>
                </a:solidFill>
                <a:latin typeface="Calibri" panose="020F0502020204030204" pitchFamily="34" charset="0"/>
                <a:cs typeface="Calibri" panose="020F0502020204030204" pitchFamily="34" charset="0"/>
              </a:rPr>
            </a:br>
            <a:r>
              <a:rPr lang="pl-PL" sz="1900" dirty="0">
                <a:solidFill>
                  <a:schemeClr val="tx1"/>
                </a:solidFill>
                <a:latin typeface="Calibri" panose="020F0502020204030204" pitchFamily="34" charset="0"/>
                <a:cs typeface="Calibri" panose="020F0502020204030204" pitchFamily="34" charset="0"/>
              </a:rPr>
              <a:t>Jest to proces formowania się i pogłębiania świadomości jednostki znajdującej </a:t>
            </a:r>
            <a:br>
              <a:rPr lang="pl-PL" sz="1900" dirty="0">
                <a:solidFill>
                  <a:schemeClr val="tx1"/>
                </a:solidFill>
                <a:latin typeface="Calibri" panose="020F0502020204030204" pitchFamily="34" charset="0"/>
                <a:cs typeface="Calibri" panose="020F0502020204030204" pitchFamily="34" charset="0"/>
              </a:rPr>
            </a:br>
            <a:r>
              <a:rPr lang="pl-PL" sz="1900" dirty="0">
                <a:solidFill>
                  <a:schemeClr val="tx1"/>
                </a:solidFill>
                <a:latin typeface="Calibri" panose="020F0502020204030204" pitchFamily="34" charset="0"/>
                <a:cs typeface="Calibri" panose="020F0502020204030204" pitchFamily="34" charset="0"/>
              </a:rPr>
              <a:t>w sytuacjach różnic kulturowych, formowania się postaw, począwszy od postaw etnocentrycznych aż do postaw </a:t>
            </a:r>
            <a:r>
              <a:rPr lang="pl-PL" sz="1900" dirty="0" err="1">
                <a:solidFill>
                  <a:schemeClr val="tx1"/>
                </a:solidFill>
                <a:latin typeface="Calibri" panose="020F0502020204030204" pitchFamily="34" charset="0"/>
                <a:cs typeface="Calibri" panose="020F0502020204030204" pitchFamily="34" charset="0"/>
              </a:rPr>
              <a:t>etnorelatywistycznych</a:t>
            </a:r>
            <a:r>
              <a:rPr lang="pl-PL" sz="1900" dirty="0">
                <a:solidFill>
                  <a:schemeClr val="tx1"/>
                </a:solidFill>
                <a:latin typeface="Calibri" panose="020F0502020204030204" pitchFamily="34" charset="0"/>
                <a:cs typeface="Calibri" panose="020F0502020204030204" pitchFamily="34" charset="0"/>
              </a:rPr>
              <a:t>. </a:t>
            </a:r>
            <a:br>
              <a:rPr lang="pl-PL" sz="1900" dirty="0">
                <a:solidFill>
                  <a:schemeClr val="tx1"/>
                </a:solidFill>
                <a:latin typeface="Calibri" panose="020F0502020204030204" pitchFamily="34" charset="0"/>
                <a:cs typeface="Calibri" panose="020F0502020204030204" pitchFamily="34" charset="0"/>
              </a:rPr>
            </a:br>
            <a:r>
              <a:rPr lang="pl-PL" sz="1900" dirty="0">
                <a:solidFill>
                  <a:schemeClr val="tx1"/>
                </a:solidFill>
                <a:latin typeface="Calibri" panose="020F0502020204030204" pitchFamily="34" charset="0"/>
                <a:cs typeface="Calibri" panose="020F0502020204030204" pitchFamily="34" charset="0"/>
              </a:rPr>
              <a:t>Jest to zdolność do integracji, dialogu.</a:t>
            </a:r>
          </a:p>
          <a:p>
            <a:endParaRPr lang="pl-PL" dirty="0"/>
          </a:p>
        </p:txBody>
      </p:sp>
      <p:pic>
        <p:nvPicPr>
          <p:cNvPr id="5" name="Picture 2">
            <a:extLst>
              <a:ext uri="{FF2B5EF4-FFF2-40B4-BE49-F238E27FC236}">
                <a16:creationId xmlns:a16="http://schemas.microsoft.com/office/drawing/2014/main" id="{C2316B4E-C4C8-FBC5-129F-080324307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pole tekstowe 6">
            <a:extLst>
              <a:ext uri="{FF2B5EF4-FFF2-40B4-BE49-F238E27FC236}">
                <a16:creationId xmlns:a16="http://schemas.microsoft.com/office/drawing/2014/main" id="{45EF7E60-6629-5034-81B8-729367EBB79B}"/>
              </a:ext>
            </a:extLst>
          </p:cNvPr>
          <p:cNvSpPr txBox="1"/>
          <p:nvPr/>
        </p:nvSpPr>
        <p:spPr>
          <a:xfrm>
            <a:off x="4386446" y="6290115"/>
            <a:ext cx="2822737"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267824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FC813C-D8D9-AD9E-6D66-26A6D2A1642E}"/>
              </a:ext>
            </a:extLst>
          </p:cNvPr>
          <p:cNvSpPr>
            <a:spLocks noGrp="1"/>
          </p:cNvSpPr>
          <p:nvPr>
            <p:ph type="title"/>
          </p:nvPr>
        </p:nvSpPr>
        <p:spPr>
          <a:xfrm>
            <a:off x="1934817" y="654945"/>
            <a:ext cx="5194852" cy="652812"/>
          </a:xfrm>
        </p:spPr>
        <p:txBody>
          <a:bodyPr>
            <a:normAutofit/>
          </a:bodyPr>
          <a:lstStyle/>
          <a:p>
            <a:r>
              <a:rPr lang="pl-PL" sz="3200" dirty="0">
                <a:solidFill>
                  <a:schemeClr val="accent6">
                    <a:lumMod val="75000"/>
                  </a:schemeClr>
                </a:solidFill>
                <a:latin typeface="Comic Sans MS" panose="030F0702030302020204" pitchFamily="66" charset="0"/>
              </a:rPr>
              <a:t>Mniejszość narodowa</a:t>
            </a:r>
          </a:p>
        </p:txBody>
      </p:sp>
      <p:sp>
        <p:nvSpPr>
          <p:cNvPr id="3" name="Symbol zastępczy zawartości 2">
            <a:extLst>
              <a:ext uri="{FF2B5EF4-FFF2-40B4-BE49-F238E27FC236}">
                <a16:creationId xmlns:a16="http://schemas.microsoft.com/office/drawing/2014/main" id="{3A92BDA5-6C88-8EB7-5773-67BE8417374F}"/>
              </a:ext>
            </a:extLst>
          </p:cNvPr>
          <p:cNvSpPr>
            <a:spLocks noGrp="1"/>
          </p:cNvSpPr>
          <p:nvPr>
            <p:ph idx="1"/>
          </p:nvPr>
        </p:nvSpPr>
        <p:spPr>
          <a:xfrm>
            <a:off x="2655472" y="2130568"/>
            <a:ext cx="7230649" cy="3713131"/>
          </a:xfrm>
        </p:spPr>
        <p:txBody>
          <a:bodyPr>
            <a:normAutofit/>
          </a:bodyPr>
          <a:lstStyle/>
          <a:p>
            <a:r>
              <a:rPr lang="pl-PL" b="0" i="0" dirty="0">
                <a:solidFill>
                  <a:schemeClr val="tx1"/>
                </a:solidFill>
                <a:effectLst/>
                <a:latin typeface="Calibri" panose="020F0502020204030204" pitchFamily="34" charset="0"/>
                <a:cs typeface="Calibri" panose="020F0502020204030204" pitchFamily="34" charset="0"/>
              </a:rPr>
              <a:t>grupa ludzi zamieszkująca obszar danego państwa, odróżniająca się od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większości społeczeństwa językiem, kulturą, pochodzeniem etnicznym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bądź religią. </a:t>
            </a:r>
            <a:br>
              <a:rPr lang="pl-PL" b="0" i="0" dirty="0">
                <a:solidFill>
                  <a:schemeClr val="tx1"/>
                </a:solidFill>
                <a:effectLst/>
                <a:latin typeface="Calibri" panose="020F0502020204030204" pitchFamily="34" charset="0"/>
                <a:cs typeface="Calibri" panose="020F0502020204030204" pitchFamily="34" charset="0"/>
              </a:rPr>
            </a:br>
            <a:endParaRPr lang="pl-PL" b="0" i="0" dirty="0">
              <a:solidFill>
                <a:schemeClr val="tx1"/>
              </a:solidFill>
              <a:effectLst/>
              <a:latin typeface="Calibri" panose="020F0502020204030204" pitchFamily="34" charset="0"/>
              <a:cs typeface="Calibri" panose="020F0502020204030204" pitchFamily="34" charset="0"/>
            </a:endParaRPr>
          </a:p>
          <a:p>
            <a:pPr marL="0" indent="0" algn="l">
              <a:buNone/>
            </a:pPr>
            <a:r>
              <a:rPr lang="pl-PL" b="0" i="0" dirty="0">
                <a:solidFill>
                  <a:srgbClr val="202122"/>
                </a:solidFill>
                <a:effectLst/>
                <a:latin typeface="Calibri" panose="020F0502020204030204" pitchFamily="34" charset="0"/>
                <a:cs typeface="Calibri" panose="020F0502020204030204" pitchFamily="34" charset="0"/>
              </a:rPr>
              <a:t>Prawo międzynarodowe gwarantuje przestrzeganie praw tych zbiorowości. </a:t>
            </a:r>
            <a:br>
              <a:rPr lang="pl-PL" b="0" i="0" dirty="0">
                <a:solidFill>
                  <a:srgbClr val="202122"/>
                </a:solidFill>
                <a:effectLst/>
                <a:latin typeface="Calibri" panose="020F0502020204030204" pitchFamily="34" charset="0"/>
                <a:cs typeface="Calibri" panose="020F0502020204030204" pitchFamily="34" charset="0"/>
              </a:rPr>
            </a:br>
            <a:r>
              <a:rPr lang="pl-PL" b="0" i="0" dirty="0">
                <a:solidFill>
                  <a:srgbClr val="202122"/>
                </a:solidFill>
                <a:effectLst/>
                <a:latin typeface="Calibri" panose="020F0502020204030204" pitchFamily="34" charset="0"/>
                <a:cs typeface="Calibri" panose="020F0502020204030204" pitchFamily="34" charset="0"/>
              </a:rPr>
              <a:t>Ludność ta posiada obywatelstwo państwa zamieszkania ze wszystkimi </a:t>
            </a:r>
            <a:br>
              <a:rPr lang="pl-PL" b="0" i="0" dirty="0">
                <a:solidFill>
                  <a:srgbClr val="202122"/>
                </a:solidFill>
                <a:effectLst/>
                <a:latin typeface="Calibri" panose="020F0502020204030204" pitchFamily="34" charset="0"/>
                <a:cs typeface="Calibri" panose="020F0502020204030204" pitchFamily="34" charset="0"/>
              </a:rPr>
            </a:br>
            <a:r>
              <a:rPr lang="pl-PL" b="0" i="0" dirty="0">
                <a:solidFill>
                  <a:srgbClr val="202122"/>
                </a:solidFill>
                <a:effectLst/>
                <a:latin typeface="Calibri" panose="020F0502020204030204" pitchFamily="34" charset="0"/>
                <a:cs typeface="Calibri" panose="020F0502020204030204" pitchFamily="34" charset="0"/>
              </a:rPr>
              <a:t>tego konsekwencjami, ale nie ma wyodrębnionego terytorium pod względem politycznym i administracyjnym.</a:t>
            </a:r>
          </a:p>
          <a:p>
            <a:pPr marL="0" indent="0">
              <a:buNone/>
            </a:pPr>
            <a:endParaRPr lang="pl-PL" dirty="0">
              <a:solidFill>
                <a:schemeClr val="tx1"/>
              </a:solidFill>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29813EA5-F6AC-0396-DA6F-1FE55AEBE8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2FD6E628-22D2-2AE7-33DB-71A6A3D26D70}"/>
              </a:ext>
            </a:extLst>
          </p:cNvPr>
          <p:cNvSpPr txBox="1"/>
          <p:nvPr/>
        </p:nvSpPr>
        <p:spPr>
          <a:xfrm>
            <a:off x="4929809" y="6167221"/>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95997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FC813C-D8D9-AD9E-6D66-26A6D2A1642E}"/>
              </a:ext>
            </a:extLst>
          </p:cNvPr>
          <p:cNvSpPr>
            <a:spLocks noGrp="1"/>
          </p:cNvSpPr>
          <p:nvPr>
            <p:ph type="title"/>
          </p:nvPr>
        </p:nvSpPr>
        <p:spPr>
          <a:xfrm>
            <a:off x="1590259" y="606145"/>
            <a:ext cx="7230649" cy="816311"/>
          </a:xfrm>
        </p:spPr>
        <p:txBody>
          <a:bodyPr>
            <a:noAutofit/>
          </a:bodyPr>
          <a:lstStyle/>
          <a:p>
            <a:r>
              <a:rPr lang="pl-PL" sz="3200" dirty="0">
                <a:solidFill>
                  <a:schemeClr val="accent6">
                    <a:lumMod val="75000"/>
                  </a:schemeClr>
                </a:solidFill>
                <a:latin typeface="Comic Sans MS" panose="030F0702030302020204" pitchFamily="66" charset="0"/>
              </a:rPr>
              <a:t>Typologia mniejszości narodowych</a:t>
            </a:r>
          </a:p>
        </p:txBody>
      </p:sp>
      <p:sp>
        <p:nvSpPr>
          <p:cNvPr id="3" name="Symbol zastępczy zawartości 2">
            <a:extLst>
              <a:ext uri="{FF2B5EF4-FFF2-40B4-BE49-F238E27FC236}">
                <a16:creationId xmlns:a16="http://schemas.microsoft.com/office/drawing/2014/main" id="{3A92BDA5-6C88-8EB7-5773-67BE8417374F}"/>
              </a:ext>
            </a:extLst>
          </p:cNvPr>
          <p:cNvSpPr>
            <a:spLocks noGrp="1"/>
          </p:cNvSpPr>
          <p:nvPr>
            <p:ph idx="1"/>
          </p:nvPr>
        </p:nvSpPr>
        <p:spPr>
          <a:xfrm>
            <a:off x="2218150" y="1438086"/>
            <a:ext cx="8887171" cy="4729135"/>
          </a:xfrm>
        </p:spPr>
        <p:txBody>
          <a:bodyPr>
            <a:normAutofit fontScale="25000" lnSpcReduction="20000"/>
          </a:bodyPr>
          <a:lstStyle/>
          <a:p>
            <a:pPr marL="0" indent="0" algn="l">
              <a:lnSpc>
                <a:spcPct val="120000"/>
              </a:lnSpc>
              <a:spcBef>
                <a:spcPts val="0"/>
              </a:spcBef>
              <a:buNone/>
            </a:pPr>
            <a:r>
              <a:rPr lang="pl-PL" sz="6400" b="0" i="0" dirty="0">
                <a:solidFill>
                  <a:schemeClr val="tx1"/>
                </a:solidFill>
                <a:effectLst/>
                <a:latin typeface="Calibri" panose="020F0502020204030204" pitchFamily="34" charset="0"/>
                <a:cs typeface="Calibri" panose="020F0502020204030204" pitchFamily="34" charset="0"/>
              </a:rPr>
              <a:t>Mniejszości można podzielić według następujących kryteriów </a:t>
            </a:r>
            <a:br>
              <a:rPr lang="pl-PL" sz="6400" b="0" i="0" dirty="0">
                <a:solidFill>
                  <a:schemeClr val="tx1"/>
                </a:solidFill>
                <a:effectLst/>
                <a:latin typeface="Calibri" panose="020F0502020204030204" pitchFamily="34" charset="0"/>
                <a:cs typeface="Calibri" panose="020F0502020204030204" pitchFamily="34" charset="0"/>
              </a:rPr>
            </a:br>
            <a:r>
              <a:rPr lang="pl-PL" sz="5200" b="0" i="0" dirty="0">
                <a:solidFill>
                  <a:schemeClr val="tx1"/>
                </a:solidFill>
                <a:effectLst/>
                <a:latin typeface="Calibri" panose="020F0502020204030204" pitchFamily="34" charset="0"/>
                <a:cs typeface="Calibri" panose="020F0502020204030204" pitchFamily="34" charset="0"/>
              </a:rPr>
              <a:t>(typologia według Małgorzaty </a:t>
            </a:r>
            <a:r>
              <a:rPr lang="pl-PL" sz="5200" b="0" i="0" dirty="0" err="1">
                <a:solidFill>
                  <a:schemeClr val="tx1"/>
                </a:solidFill>
                <a:effectLst/>
                <a:latin typeface="Calibri" panose="020F0502020204030204" pitchFamily="34" charset="0"/>
                <a:cs typeface="Calibri" panose="020F0502020204030204" pitchFamily="34" charset="0"/>
              </a:rPr>
              <a:t>Budyty</a:t>
            </a:r>
            <a:r>
              <a:rPr lang="pl-PL" sz="5200" b="0" i="0" dirty="0">
                <a:solidFill>
                  <a:schemeClr val="tx1"/>
                </a:solidFill>
                <a:effectLst/>
                <a:latin typeface="Calibri" panose="020F0502020204030204" pitchFamily="34" charset="0"/>
                <a:cs typeface="Calibri" panose="020F0502020204030204" pitchFamily="34" charset="0"/>
              </a:rPr>
              <a:t>-Budzyńskiej): </a:t>
            </a:r>
            <a:br>
              <a:rPr lang="pl-PL" sz="6400" b="0" i="0" dirty="0">
                <a:solidFill>
                  <a:schemeClr val="tx1"/>
                </a:solidFill>
                <a:effectLst/>
                <a:latin typeface="Calibri" panose="020F0502020204030204" pitchFamily="34" charset="0"/>
                <a:cs typeface="Calibri" panose="020F0502020204030204" pitchFamily="34" charset="0"/>
              </a:rPr>
            </a:br>
            <a:endParaRPr lang="pl-PL" sz="6400" b="0" i="0" dirty="0">
              <a:solidFill>
                <a:schemeClr val="tx1"/>
              </a:solidFill>
              <a:effectLst/>
              <a:latin typeface="Calibri" panose="020F0502020204030204" pitchFamily="34" charset="0"/>
              <a:cs typeface="Calibri" panose="020F0502020204030204" pitchFamily="34" charset="0"/>
            </a:endParaRPr>
          </a:p>
          <a:p>
            <a:pPr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wielkość grupy:</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małe (np. </a:t>
            </a:r>
            <a:r>
              <a:rPr lang="pl-PL" sz="6400" dirty="0">
                <a:solidFill>
                  <a:schemeClr val="tx1"/>
                </a:solidFill>
                <a:latin typeface="Calibri" panose="020F0502020204030204" pitchFamily="34" charset="0"/>
                <a:cs typeface="Calibri" panose="020F0502020204030204" pitchFamily="34" charset="0"/>
              </a:rPr>
              <a:t>mniejszość litewska w Polsce</a:t>
            </a:r>
            <a:r>
              <a:rPr lang="pl-PL" sz="6400" b="0" i="0" dirty="0">
                <a:solidFill>
                  <a:schemeClr val="tx1"/>
                </a:solidFill>
                <a:effectLst/>
                <a:latin typeface="Calibri" panose="020F0502020204030204" pitchFamily="34" charset="0"/>
                <a:cs typeface="Calibri" panose="020F0502020204030204" pitchFamily="34" charset="0"/>
              </a:rPr>
              <a:t>)</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średnie (np. </a:t>
            </a:r>
            <a:r>
              <a:rPr lang="pl-PL" sz="6400" dirty="0">
                <a:solidFill>
                  <a:schemeClr val="tx1"/>
                </a:solidFill>
                <a:latin typeface="Calibri" panose="020F0502020204030204" pitchFamily="34" charset="0"/>
                <a:cs typeface="Calibri" panose="020F0502020204030204" pitchFamily="34" charset="0"/>
              </a:rPr>
              <a:t>mniejszość niemiecka w Polsce</a:t>
            </a:r>
            <a:r>
              <a:rPr lang="pl-PL" sz="6400" b="0" i="0" dirty="0">
                <a:solidFill>
                  <a:schemeClr val="tx1"/>
                </a:solidFill>
                <a:effectLst/>
                <a:latin typeface="Calibri" panose="020F0502020204030204" pitchFamily="34" charset="0"/>
                <a:cs typeface="Calibri" panose="020F0502020204030204" pitchFamily="34" charset="0"/>
              </a:rPr>
              <a:t>)</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duże (np. </a:t>
            </a:r>
            <a:r>
              <a:rPr lang="pl-PL" sz="6400" dirty="0">
                <a:solidFill>
                  <a:schemeClr val="tx1"/>
                </a:solidFill>
                <a:latin typeface="Calibri" panose="020F0502020204030204" pitchFamily="34" charset="0"/>
                <a:cs typeface="Calibri" panose="020F0502020204030204" pitchFamily="34" charset="0"/>
              </a:rPr>
              <a:t>mniejszość węgierska na Słowacji </a:t>
            </a:r>
            <a:r>
              <a:rPr lang="pl-PL" sz="6400" b="0" i="0" dirty="0">
                <a:solidFill>
                  <a:schemeClr val="tx1"/>
                </a:solidFill>
                <a:effectLst/>
                <a:latin typeface="Calibri" panose="020F0502020204030204" pitchFamily="34" charset="0"/>
                <a:cs typeface="Calibri" panose="020F0502020204030204" pitchFamily="34" charset="0"/>
              </a:rPr>
              <a:t>lub </a:t>
            </a:r>
            <a:r>
              <a:rPr lang="pl-PL" sz="6400" dirty="0">
                <a:solidFill>
                  <a:schemeClr val="tx1"/>
                </a:solidFill>
                <a:latin typeface="Calibri" panose="020F0502020204030204" pitchFamily="34" charset="0"/>
                <a:cs typeface="Calibri" panose="020F0502020204030204" pitchFamily="34" charset="0"/>
              </a:rPr>
              <a:t>mniejszość rosyjska na Łotwie i w Estonii</a:t>
            </a:r>
            <a:r>
              <a:rPr lang="pl-PL" sz="6400" b="0" i="0" dirty="0">
                <a:solidFill>
                  <a:schemeClr val="tx1"/>
                </a:solidFill>
                <a:effectLst/>
                <a:latin typeface="Calibri" panose="020F0502020204030204" pitchFamily="34" charset="0"/>
                <a:cs typeface="Calibri" panose="020F0502020204030204" pitchFamily="34" charset="0"/>
              </a:rPr>
              <a:t>)</a:t>
            </a:r>
            <a:br>
              <a:rPr lang="pl-PL" sz="6400" b="0" i="0" dirty="0">
                <a:solidFill>
                  <a:schemeClr val="tx1"/>
                </a:solidFill>
                <a:effectLst/>
                <a:latin typeface="Calibri" panose="020F0502020204030204" pitchFamily="34" charset="0"/>
                <a:cs typeface="Calibri" panose="020F0502020204030204" pitchFamily="34" charset="0"/>
              </a:rPr>
            </a:br>
            <a:endParaRPr lang="pl-PL" sz="6400" b="0" i="0" dirty="0">
              <a:solidFill>
                <a:schemeClr val="tx1"/>
              </a:solidFill>
              <a:effectLst/>
              <a:latin typeface="Calibri" panose="020F0502020204030204" pitchFamily="34" charset="0"/>
              <a:cs typeface="Calibri" panose="020F0502020204030204" pitchFamily="34" charset="0"/>
            </a:endParaRPr>
          </a:p>
          <a:p>
            <a:pPr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ojczyzna zewnętrzna:</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posiadanie jej (np. mniejszość węgierska w Rumunii, </a:t>
            </a:r>
            <a:r>
              <a:rPr lang="pl-PL" sz="6400" dirty="0">
                <a:solidFill>
                  <a:schemeClr val="tx1"/>
                </a:solidFill>
                <a:latin typeface="Calibri" panose="020F0502020204030204" pitchFamily="34" charset="0"/>
                <a:cs typeface="Calibri" panose="020F0502020204030204" pitchFamily="34" charset="0"/>
              </a:rPr>
              <a:t>mniejszość ukraińska w Polsce</a:t>
            </a:r>
            <a:r>
              <a:rPr lang="pl-PL" sz="6400" b="0" i="0" dirty="0">
                <a:solidFill>
                  <a:schemeClr val="tx1"/>
                </a:solidFill>
                <a:effectLst/>
                <a:latin typeface="Calibri" panose="020F0502020204030204" pitchFamily="34" charset="0"/>
                <a:cs typeface="Calibri" panose="020F0502020204030204" pitchFamily="34" charset="0"/>
              </a:rPr>
              <a:t>)</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nieposiadanie jej (mniejszości bezpaństwowe, np. Kurdowie w Niemczech i Turcji, </a:t>
            </a:r>
            <a:r>
              <a:rPr lang="pl-PL" sz="6400" dirty="0">
                <a:solidFill>
                  <a:schemeClr val="tx1"/>
                </a:solidFill>
                <a:latin typeface="Calibri" panose="020F0502020204030204" pitchFamily="34" charset="0"/>
                <a:cs typeface="Calibri" panose="020F0502020204030204" pitchFamily="34" charset="0"/>
              </a:rPr>
              <a:t>mniejszość serbołużycka w Niemczech</a:t>
            </a:r>
            <a:r>
              <a:rPr lang="pl-PL" sz="6400" b="0" i="0" dirty="0">
                <a:solidFill>
                  <a:schemeClr val="tx1"/>
                </a:solidFill>
                <a:effectLst/>
                <a:latin typeface="Calibri" panose="020F0502020204030204" pitchFamily="34" charset="0"/>
                <a:cs typeface="Calibri" panose="020F0502020204030204" pitchFamily="34" charset="0"/>
              </a:rPr>
              <a:t>)</a:t>
            </a:r>
            <a:br>
              <a:rPr lang="pl-PL" sz="6400" b="0" i="0" dirty="0">
                <a:solidFill>
                  <a:schemeClr val="tx1"/>
                </a:solidFill>
                <a:effectLst/>
                <a:latin typeface="Calibri" panose="020F0502020204030204" pitchFamily="34" charset="0"/>
                <a:cs typeface="Calibri" panose="020F0502020204030204" pitchFamily="34" charset="0"/>
              </a:rPr>
            </a:br>
            <a:endParaRPr lang="pl-PL" sz="6400" b="0" i="0" dirty="0">
              <a:solidFill>
                <a:schemeClr val="tx1"/>
              </a:solidFill>
              <a:effectLst/>
              <a:latin typeface="Calibri" panose="020F0502020204030204" pitchFamily="34" charset="0"/>
              <a:cs typeface="Calibri" panose="020F0502020204030204" pitchFamily="34" charset="0"/>
            </a:endParaRPr>
          </a:p>
          <a:p>
            <a:pPr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związek mniejszości z krajem zamieszkania:</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autochtoniczne (inne określenia: historyczne, osiadłe, tradycyjne, stare, np. </a:t>
            </a:r>
            <a:r>
              <a:rPr lang="pl-PL" sz="6400" dirty="0">
                <a:solidFill>
                  <a:schemeClr val="tx1"/>
                </a:solidFill>
                <a:latin typeface="Calibri" panose="020F0502020204030204" pitchFamily="34" charset="0"/>
                <a:cs typeface="Calibri" panose="020F0502020204030204" pitchFamily="34" charset="0"/>
              </a:rPr>
              <a:t>mniejszość białoruska w Polsce</a:t>
            </a:r>
            <a:r>
              <a:rPr lang="pl-PL" sz="6400" b="0" i="0" dirty="0">
                <a:solidFill>
                  <a:schemeClr val="tx1"/>
                </a:solidFill>
                <a:effectLst/>
                <a:latin typeface="Calibri" panose="020F0502020204030204" pitchFamily="34" charset="0"/>
                <a:cs typeface="Calibri" panose="020F0502020204030204" pitchFamily="34" charset="0"/>
              </a:rPr>
              <a:t>, mniejszość duńska w Niemczech)</a:t>
            </a:r>
          </a:p>
          <a:p>
            <a:pPr marL="742950" lvl="1" indent="-285750" algn="l">
              <a:lnSpc>
                <a:spcPct val="120000"/>
              </a:lnSpc>
              <a:spcBef>
                <a:spcPts val="0"/>
              </a:spcBef>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allochtoniczne (inne określenia: niehistoryczne, napływowe, imigranckie, nowe, młode; </a:t>
            </a:r>
            <a:br>
              <a:rPr lang="pl-PL" sz="6400" b="0" i="0" dirty="0">
                <a:solidFill>
                  <a:schemeClr val="tx1"/>
                </a:solidFill>
                <a:effectLst/>
                <a:latin typeface="Calibri" panose="020F0502020204030204" pitchFamily="34" charset="0"/>
                <a:cs typeface="Calibri" panose="020F0502020204030204" pitchFamily="34" charset="0"/>
              </a:rPr>
            </a:br>
            <a:r>
              <a:rPr lang="pl-PL" sz="6400" b="0" i="0" dirty="0">
                <a:solidFill>
                  <a:schemeClr val="tx1"/>
                </a:solidFill>
                <a:effectLst/>
                <a:latin typeface="Calibri" panose="020F0502020204030204" pitchFamily="34" charset="0"/>
                <a:cs typeface="Calibri" panose="020F0502020204030204" pitchFamily="34" charset="0"/>
              </a:rPr>
              <a:t>np. mniejszość chorwacka w Niemczech, </a:t>
            </a:r>
            <a:r>
              <a:rPr lang="pl-PL" sz="6400" dirty="0">
                <a:solidFill>
                  <a:schemeClr val="tx1"/>
                </a:solidFill>
                <a:latin typeface="Calibri" panose="020F0502020204030204" pitchFamily="34" charset="0"/>
                <a:cs typeface="Calibri" panose="020F0502020204030204" pitchFamily="34" charset="0"/>
              </a:rPr>
              <a:t>mniejszość wietnamska w Polsce</a:t>
            </a:r>
            <a:r>
              <a:rPr lang="pl-PL" sz="6400" b="0" i="0" dirty="0">
                <a:solidFill>
                  <a:schemeClr val="tx1"/>
                </a:solidFill>
                <a:effectLst/>
                <a:latin typeface="Calibri" panose="020F0502020204030204" pitchFamily="34" charset="0"/>
                <a:cs typeface="Calibri" panose="020F0502020204030204" pitchFamily="34" charset="0"/>
              </a:rPr>
              <a:t>)</a:t>
            </a:r>
          </a:p>
          <a:p>
            <a:pPr marL="0" indent="0">
              <a:buNone/>
            </a:pPr>
            <a:endParaRPr lang="pl-PL" dirty="0">
              <a:solidFill>
                <a:schemeClr val="tx1"/>
              </a:solidFill>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29813EA5-F6AC-0396-DA6F-1FE55AEBE8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2FD6E628-22D2-2AE7-33DB-71A6A3D26D70}"/>
              </a:ext>
            </a:extLst>
          </p:cNvPr>
          <p:cNvSpPr txBox="1"/>
          <p:nvPr/>
        </p:nvSpPr>
        <p:spPr>
          <a:xfrm>
            <a:off x="4929809" y="6167221"/>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675270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FC813C-D8D9-AD9E-6D66-26A6D2A1642E}"/>
              </a:ext>
            </a:extLst>
          </p:cNvPr>
          <p:cNvSpPr>
            <a:spLocks noGrp="1"/>
          </p:cNvSpPr>
          <p:nvPr>
            <p:ph type="title"/>
          </p:nvPr>
        </p:nvSpPr>
        <p:spPr>
          <a:xfrm>
            <a:off x="1590259" y="606145"/>
            <a:ext cx="7230649" cy="816311"/>
          </a:xfrm>
        </p:spPr>
        <p:txBody>
          <a:bodyPr>
            <a:noAutofit/>
          </a:bodyPr>
          <a:lstStyle/>
          <a:p>
            <a:r>
              <a:rPr lang="pl-PL" sz="3200" dirty="0">
                <a:solidFill>
                  <a:schemeClr val="accent6">
                    <a:lumMod val="75000"/>
                  </a:schemeClr>
                </a:solidFill>
                <a:latin typeface="Comic Sans MS" panose="030F0702030302020204" pitchFamily="66" charset="0"/>
              </a:rPr>
              <a:t>Typologia mniejszości narodowych</a:t>
            </a:r>
          </a:p>
        </p:txBody>
      </p:sp>
      <p:sp>
        <p:nvSpPr>
          <p:cNvPr id="3" name="Symbol zastępczy zawartości 2">
            <a:extLst>
              <a:ext uri="{FF2B5EF4-FFF2-40B4-BE49-F238E27FC236}">
                <a16:creationId xmlns:a16="http://schemas.microsoft.com/office/drawing/2014/main" id="{3A92BDA5-6C88-8EB7-5773-67BE8417374F}"/>
              </a:ext>
            </a:extLst>
          </p:cNvPr>
          <p:cNvSpPr>
            <a:spLocks noGrp="1"/>
          </p:cNvSpPr>
          <p:nvPr>
            <p:ph idx="1"/>
          </p:nvPr>
        </p:nvSpPr>
        <p:spPr>
          <a:xfrm>
            <a:off x="1493341" y="1473988"/>
            <a:ext cx="9757755" cy="4250951"/>
          </a:xfrm>
        </p:spPr>
        <p:txBody>
          <a:bodyPr>
            <a:normAutofit fontScale="25000" lnSpcReduction="20000"/>
          </a:bodyPr>
          <a:lstStyle/>
          <a:p>
            <a:pPr algn="l">
              <a:lnSpc>
                <a:spcPct val="120000"/>
              </a:lnSpc>
              <a:buFont typeface="Arial" panose="020B0604020202020204" pitchFamily="34" charset="0"/>
              <a:buChar char="•"/>
            </a:pPr>
            <a:r>
              <a:rPr lang="pl-PL" sz="6400" b="0" i="0" dirty="0">
                <a:solidFill>
                  <a:srgbClr val="202122"/>
                </a:solidFill>
                <a:effectLst/>
                <a:latin typeface="Calibri" panose="020F0502020204030204" pitchFamily="34" charset="0"/>
                <a:cs typeface="Calibri" panose="020F0502020204030204" pitchFamily="34" charset="0"/>
              </a:rPr>
              <a:t>pochodzenie:</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zmiana granic (aneksja pewnego terytorium z jego ludnością przez nowe państwo w wyniku wojny lub porozumień międzypaństwowych, np. </a:t>
            </a:r>
            <a:r>
              <a:rPr lang="pl-PL" sz="6400" dirty="0">
                <a:solidFill>
                  <a:schemeClr val="tx1"/>
                </a:solidFill>
                <a:latin typeface="Calibri" panose="020F0502020204030204" pitchFamily="34" charset="0"/>
                <a:cs typeface="Calibri" panose="020F0502020204030204" pitchFamily="34" charset="0"/>
              </a:rPr>
              <a:t>mniejszość niemiecka w Polsce</a:t>
            </a:r>
            <a:r>
              <a:rPr lang="pl-PL" sz="6400" b="0" i="0" dirty="0">
                <a:solidFill>
                  <a:schemeClr val="tx1"/>
                </a:solidFill>
                <a:effectLst/>
                <a:latin typeface="Calibri" panose="020F0502020204030204" pitchFamily="34" charset="0"/>
                <a:cs typeface="Calibri" panose="020F0502020204030204" pitchFamily="34" charset="0"/>
              </a:rPr>
              <a:t>, mniejszość węgierska w Rumunii po </a:t>
            </a:r>
            <a:r>
              <a:rPr lang="pl-PL" sz="6400" dirty="0">
                <a:solidFill>
                  <a:schemeClr val="tx1"/>
                </a:solidFill>
                <a:latin typeface="Calibri" panose="020F0502020204030204" pitchFamily="34" charset="0"/>
                <a:cs typeface="Calibri" panose="020F0502020204030204" pitchFamily="34" charset="0"/>
              </a:rPr>
              <a:t>traktacie w Trianon</a:t>
            </a:r>
            <a:r>
              <a:rPr lang="pl-PL" sz="6400" b="0" i="0" dirty="0">
                <a:solidFill>
                  <a:schemeClr val="tx1"/>
                </a:solidFill>
                <a:effectLst/>
                <a:latin typeface="Calibri" panose="020F0502020204030204" pitchFamily="34" charset="0"/>
                <a:cs typeface="Calibri" panose="020F0502020204030204" pitchFamily="34" charset="0"/>
              </a:rPr>
              <a:t>; rozpad państwa, np. mniejszość rosyjska na Łotwie po upadku </a:t>
            </a:r>
            <a:r>
              <a:rPr lang="pl-PL" sz="6400" dirty="0">
                <a:solidFill>
                  <a:schemeClr val="tx1"/>
                </a:solidFill>
                <a:latin typeface="Calibri" panose="020F0502020204030204" pitchFamily="34" charset="0"/>
                <a:cs typeface="Calibri" panose="020F0502020204030204" pitchFamily="34" charset="0"/>
              </a:rPr>
              <a:t>ZSRR</a:t>
            </a:r>
            <a:r>
              <a:rPr lang="pl-PL" sz="6400" b="0" i="0" dirty="0">
                <a:solidFill>
                  <a:schemeClr val="tx1"/>
                </a:solidFill>
                <a:effectLst/>
                <a:latin typeface="Calibri" panose="020F0502020204030204" pitchFamily="34" charset="0"/>
                <a:cs typeface="Calibri" panose="020F0502020204030204" pitchFamily="34" charset="0"/>
              </a:rPr>
              <a:t>; plebiscyt, np. </a:t>
            </a:r>
            <a:r>
              <a:rPr lang="pl-PL" sz="6400" dirty="0">
                <a:solidFill>
                  <a:schemeClr val="tx1"/>
                </a:solidFill>
                <a:latin typeface="Calibri" panose="020F0502020204030204" pitchFamily="34" charset="0"/>
                <a:cs typeface="Calibri" panose="020F0502020204030204" pitchFamily="34" charset="0"/>
              </a:rPr>
              <a:t>mniejszość słoweńska w austriackiej Karyntii,</a:t>
            </a:r>
            <a:r>
              <a:rPr lang="pl-PL" sz="6400" b="0" i="0" dirty="0">
                <a:solidFill>
                  <a:schemeClr val="tx1"/>
                </a:solidFill>
                <a:effectLst/>
                <a:latin typeface="Calibri" panose="020F0502020204030204" pitchFamily="34" charset="0"/>
                <a:cs typeface="Calibri" panose="020F0502020204030204" pitchFamily="34" charset="0"/>
              </a:rPr>
              <a:t> która zdecydowała po </a:t>
            </a:r>
            <a:r>
              <a:rPr lang="pl-PL" sz="6400" dirty="0">
                <a:solidFill>
                  <a:schemeClr val="tx1"/>
                </a:solidFill>
                <a:latin typeface="Calibri" panose="020F0502020204030204" pitchFamily="34" charset="0"/>
                <a:cs typeface="Calibri" panose="020F0502020204030204" pitchFamily="34" charset="0"/>
              </a:rPr>
              <a:t>I wojnie światowej </a:t>
            </a:r>
            <a:r>
              <a:rPr lang="pl-PL" sz="6400" b="0" i="0" dirty="0">
                <a:solidFill>
                  <a:schemeClr val="tx1"/>
                </a:solidFill>
                <a:effectLst/>
                <a:latin typeface="Calibri" panose="020F0502020204030204" pitchFamily="34" charset="0"/>
                <a:cs typeface="Calibri" panose="020F0502020204030204" pitchFamily="34" charset="0"/>
              </a:rPr>
              <a:t>o pozostaniu </a:t>
            </a:r>
            <a:br>
              <a:rPr lang="pl-PL" sz="6400" b="0" i="0" dirty="0">
                <a:solidFill>
                  <a:schemeClr val="tx1"/>
                </a:solidFill>
                <a:effectLst/>
                <a:latin typeface="Calibri" panose="020F0502020204030204" pitchFamily="34" charset="0"/>
                <a:cs typeface="Calibri" panose="020F0502020204030204" pitchFamily="34" charset="0"/>
              </a:rPr>
            </a:br>
            <a:r>
              <a:rPr lang="pl-PL" sz="6400" b="0" i="0" dirty="0">
                <a:solidFill>
                  <a:schemeClr val="tx1"/>
                </a:solidFill>
                <a:effectLst/>
                <a:latin typeface="Calibri" panose="020F0502020204030204" pitchFamily="34" charset="0"/>
                <a:cs typeface="Calibri" panose="020F0502020204030204" pitchFamily="34" charset="0"/>
              </a:rPr>
              <a:t>w tym kraju)</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kolonializm (napływ taniej siły roboczej z krajów kolonialnych do metropolii, np. mniejszość pakistańska </a:t>
            </a:r>
            <a:br>
              <a:rPr lang="pl-PL" sz="6400" b="0" i="0" dirty="0">
                <a:solidFill>
                  <a:schemeClr val="tx1"/>
                </a:solidFill>
                <a:effectLst/>
                <a:latin typeface="Calibri" panose="020F0502020204030204" pitchFamily="34" charset="0"/>
                <a:cs typeface="Calibri" panose="020F0502020204030204" pitchFamily="34" charset="0"/>
              </a:rPr>
            </a:br>
            <a:r>
              <a:rPr lang="pl-PL" sz="6400" b="0" i="0" dirty="0">
                <a:solidFill>
                  <a:schemeClr val="tx1"/>
                </a:solidFill>
                <a:effectLst/>
                <a:latin typeface="Calibri" panose="020F0502020204030204" pitchFamily="34" charset="0"/>
                <a:cs typeface="Calibri" panose="020F0502020204030204" pitchFamily="34" charset="0"/>
              </a:rPr>
              <a:t>w Wielkiej Brytanii, mniejszość indonezyjska w Holandii, mniejszość arabska we Francji)</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akcja osiedleńcza (celowe osiedlanie pewnych grup narodowościowych na terytorium danego państw na przykład w celu podniesienia jego rozwoju gospodarczego, np. </a:t>
            </a:r>
            <a:r>
              <a:rPr lang="pl-PL" sz="6400" dirty="0">
                <a:solidFill>
                  <a:schemeClr val="tx1"/>
                </a:solidFill>
                <a:latin typeface="Calibri" panose="020F0502020204030204" pitchFamily="34" charset="0"/>
                <a:cs typeface="Calibri" panose="020F0502020204030204" pitchFamily="34" charset="0"/>
              </a:rPr>
              <a:t>mniejszość niemiecka w rumuńskim Siedmiogrodzie </a:t>
            </a:r>
            <a:r>
              <a:rPr lang="pl-PL" sz="6400" b="0" i="0" dirty="0">
                <a:solidFill>
                  <a:schemeClr val="tx1"/>
                </a:solidFill>
                <a:effectLst/>
                <a:latin typeface="Calibri" panose="020F0502020204030204" pitchFamily="34" charset="0"/>
                <a:cs typeface="Calibri" panose="020F0502020204030204" pitchFamily="34" charset="0"/>
              </a:rPr>
              <a:t>lub w celach obronnych, np. mniejszość serbska w chorwackiej Krajinie)</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migracja w celach ekonomicznych (np. mniejszość wietnamska w Polsce)</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migracja w celach politycznych (np. </a:t>
            </a:r>
            <a:r>
              <a:rPr lang="pl-PL" sz="6400" dirty="0">
                <a:solidFill>
                  <a:schemeClr val="tx1"/>
                </a:solidFill>
                <a:latin typeface="Calibri" panose="020F0502020204030204" pitchFamily="34" charset="0"/>
                <a:cs typeface="Calibri" panose="020F0502020204030204" pitchFamily="34" charset="0"/>
              </a:rPr>
              <a:t>mniejszość grecka w Polsce po II wojnie światowej,</a:t>
            </a:r>
            <a:r>
              <a:rPr lang="pl-PL" sz="6400" b="0" i="0" dirty="0">
                <a:solidFill>
                  <a:schemeClr val="tx1"/>
                </a:solidFill>
                <a:effectLst/>
                <a:latin typeface="Calibri" panose="020F0502020204030204" pitchFamily="34" charset="0"/>
                <a:cs typeface="Calibri" panose="020F0502020204030204" pitchFamily="34" charset="0"/>
              </a:rPr>
              <a:t> mniejszość rosyjska – tzw. „biali” – we Francji po rewolucji bolszewickiej)</a:t>
            </a:r>
          </a:p>
          <a:p>
            <a:pPr marL="0" indent="0">
              <a:buNone/>
            </a:pPr>
            <a:endParaRPr lang="pl-PL" dirty="0">
              <a:solidFill>
                <a:schemeClr val="tx1"/>
              </a:solidFill>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29813EA5-F6AC-0396-DA6F-1FE55AEBE8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2FD6E628-22D2-2AE7-33DB-71A6A3D26D70}"/>
              </a:ext>
            </a:extLst>
          </p:cNvPr>
          <p:cNvSpPr txBox="1"/>
          <p:nvPr/>
        </p:nvSpPr>
        <p:spPr>
          <a:xfrm>
            <a:off x="4465983" y="6330343"/>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317623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FC813C-D8D9-AD9E-6D66-26A6D2A1642E}"/>
              </a:ext>
            </a:extLst>
          </p:cNvPr>
          <p:cNvSpPr>
            <a:spLocks noGrp="1"/>
          </p:cNvSpPr>
          <p:nvPr>
            <p:ph type="title"/>
          </p:nvPr>
        </p:nvSpPr>
        <p:spPr>
          <a:xfrm>
            <a:off x="1590259" y="606145"/>
            <a:ext cx="7230649" cy="816311"/>
          </a:xfrm>
        </p:spPr>
        <p:txBody>
          <a:bodyPr>
            <a:noAutofit/>
          </a:bodyPr>
          <a:lstStyle/>
          <a:p>
            <a:r>
              <a:rPr lang="pl-PL" sz="3200" dirty="0">
                <a:solidFill>
                  <a:schemeClr val="accent6">
                    <a:lumMod val="75000"/>
                  </a:schemeClr>
                </a:solidFill>
                <a:latin typeface="Comic Sans MS" panose="030F0702030302020204" pitchFamily="66" charset="0"/>
              </a:rPr>
              <a:t>Typologia mniejszości narodowych</a:t>
            </a:r>
          </a:p>
        </p:txBody>
      </p:sp>
      <p:sp>
        <p:nvSpPr>
          <p:cNvPr id="3" name="Symbol zastępczy zawartości 2">
            <a:extLst>
              <a:ext uri="{FF2B5EF4-FFF2-40B4-BE49-F238E27FC236}">
                <a16:creationId xmlns:a16="http://schemas.microsoft.com/office/drawing/2014/main" id="{3A92BDA5-6C88-8EB7-5773-67BE8417374F}"/>
              </a:ext>
            </a:extLst>
          </p:cNvPr>
          <p:cNvSpPr>
            <a:spLocks noGrp="1"/>
          </p:cNvSpPr>
          <p:nvPr>
            <p:ph idx="1"/>
          </p:nvPr>
        </p:nvSpPr>
        <p:spPr>
          <a:xfrm>
            <a:off x="1457739" y="1671411"/>
            <a:ext cx="9819862" cy="4409977"/>
          </a:xfrm>
        </p:spPr>
        <p:txBody>
          <a:bodyPr>
            <a:normAutofit fontScale="25000" lnSpcReduction="20000"/>
          </a:bodyPr>
          <a:lstStyle/>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migracja w celach społecznych (np. mniejszość rumuńskich Romów w krajach Europy Zachodniej)</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migracja w wyniku prześladowań religijnych (np. </a:t>
            </a:r>
            <a:r>
              <a:rPr lang="pl-PL" sz="6400" dirty="0">
                <a:solidFill>
                  <a:schemeClr val="tx1"/>
                </a:solidFill>
                <a:latin typeface="Calibri" panose="020F0502020204030204" pitchFamily="34" charset="0"/>
                <a:cs typeface="Calibri" panose="020F0502020204030204" pitchFamily="34" charset="0"/>
              </a:rPr>
              <a:t>mniejszość czeska w Zelowie k. Bełchatowa</a:t>
            </a:r>
            <a:r>
              <a:rPr lang="pl-PL" sz="6400" b="0" i="0" dirty="0">
                <a:solidFill>
                  <a:schemeClr val="tx1"/>
                </a:solidFill>
                <a:effectLst/>
                <a:latin typeface="Calibri" panose="020F0502020204030204" pitchFamily="34" charset="0"/>
                <a:cs typeface="Calibri" panose="020F0502020204030204" pitchFamily="34" charset="0"/>
              </a:rPr>
              <a:t>, przybyła do Polski z powodu represjonowania protestantów w państwie Habsburgów)</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zakończenie procesu narodowotwórczego, w wyniku którego grupa etniczna lub regionalna zyskuje własną świadomość narodową (np. mniejszość serbołużycka w Niemczech)</a:t>
            </a:r>
          </a:p>
          <a:p>
            <a:pPr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rozmieszczenie w państwie:</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mniejszości zwarte (w dużych skupiskach, np. mniejszość białoruska w Polsce, mniejszość duńska </a:t>
            </a:r>
            <a:br>
              <a:rPr lang="pl-PL" sz="6400" b="0" i="0" dirty="0">
                <a:solidFill>
                  <a:schemeClr val="tx1"/>
                </a:solidFill>
                <a:effectLst/>
                <a:latin typeface="Calibri" panose="020F0502020204030204" pitchFamily="34" charset="0"/>
                <a:cs typeface="Calibri" panose="020F0502020204030204" pitchFamily="34" charset="0"/>
              </a:rPr>
            </a:br>
            <a:r>
              <a:rPr lang="pl-PL" sz="6400" b="0" i="0" dirty="0">
                <a:solidFill>
                  <a:schemeClr val="tx1"/>
                </a:solidFill>
                <a:effectLst/>
                <a:latin typeface="Calibri" panose="020F0502020204030204" pitchFamily="34" charset="0"/>
                <a:cs typeface="Calibri" panose="020F0502020204030204" pitchFamily="34" charset="0"/>
              </a:rPr>
              <a:t>w Niemczech)</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mniejszości rozproszone (w </a:t>
            </a:r>
            <a:r>
              <a:rPr lang="pl-PL" sz="6400" dirty="0">
                <a:solidFill>
                  <a:schemeClr val="tx1"/>
                </a:solidFill>
                <a:latin typeface="Calibri" panose="020F0502020204030204" pitchFamily="34" charset="0"/>
                <a:cs typeface="Calibri" panose="020F0502020204030204" pitchFamily="34" charset="0"/>
              </a:rPr>
              <a:t>diasporze</a:t>
            </a:r>
            <a:r>
              <a:rPr lang="pl-PL" sz="6400" b="0" i="0" dirty="0">
                <a:solidFill>
                  <a:schemeClr val="tx1"/>
                </a:solidFill>
                <a:effectLst/>
                <a:latin typeface="Calibri" panose="020F0502020204030204" pitchFamily="34" charset="0"/>
                <a:cs typeface="Calibri" panose="020F0502020204030204" pitchFamily="34" charset="0"/>
              </a:rPr>
              <a:t>, np. mniejszość żydowska w międzywojennej Europie Środkowej </a:t>
            </a:r>
            <a:br>
              <a:rPr lang="pl-PL" sz="6400" b="0" i="0" dirty="0">
                <a:solidFill>
                  <a:schemeClr val="tx1"/>
                </a:solidFill>
                <a:effectLst/>
                <a:latin typeface="Calibri" panose="020F0502020204030204" pitchFamily="34" charset="0"/>
                <a:cs typeface="Calibri" panose="020F0502020204030204" pitchFamily="34" charset="0"/>
              </a:rPr>
            </a:br>
            <a:r>
              <a:rPr lang="pl-PL" sz="6400" b="0" i="0" dirty="0">
                <a:solidFill>
                  <a:schemeClr val="tx1"/>
                </a:solidFill>
                <a:effectLst/>
                <a:latin typeface="Calibri" panose="020F0502020204030204" pitchFamily="34" charset="0"/>
                <a:cs typeface="Calibri" panose="020F0502020204030204" pitchFamily="34" charset="0"/>
              </a:rPr>
              <a:t>i Wschodniej)</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mniejszości pogranicza (np. mniejszość litewska w Polsce)</a:t>
            </a:r>
          </a:p>
          <a:p>
            <a:pPr marL="742950" lvl="1" indent="-285750" algn="l">
              <a:lnSpc>
                <a:spcPct val="120000"/>
              </a:lnSpc>
              <a:buFont typeface="Arial" panose="020B0604020202020204" pitchFamily="34" charset="0"/>
              <a:buChar char="•"/>
            </a:pPr>
            <a:r>
              <a:rPr lang="pl-PL" sz="6400" b="0" i="0" dirty="0">
                <a:solidFill>
                  <a:schemeClr val="tx1"/>
                </a:solidFill>
                <a:effectLst/>
                <a:latin typeface="Calibri" panose="020F0502020204030204" pitchFamily="34" charset="0"/>
                <a:cs typeface="Calibri" panose="020F0502020204030204" pitchFamily="34" charset="0"/>
              </a:rPr>
              <a:t>mniejszości istniejące wewnątrz terytorium kraju (tzw. mniejszości wyspowe lub kieszonkowe, np. mniejszość czeska w Zelowie k. Bełchatowa)</a:t>
            </a:r>
          </a:p>
        </p:txBody>
      </p:sp>
      <p:pic>
        <p:nvPicPr>
          <p:cNvPr id="4" name="Picture 2">
            <a:extLst>
              <a:ext uri="{FF2B5EF4-FFF2-40B4-BE49-F238E27FC236}">
                <a16:creationId xmlns:a16="http://schemas.microsoft.com/office/drawing/2014/main" id="{29813EA5-F6AC-0396-DA6F-1FE55AEBE8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2FD6E628-22D2-2AE7-33DB-71A6A3D26D70}"/>
              </a:ext>
            </a:extLst>
          </p:cNvPr>
          <p:cNvSpPr txBox="1"/>
          <p:nvPr/>
        </p:nvSpPr>
        <p:spPr>
          <a:xfrm>
            <a:off x="4465983" y="6330343"/>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348738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FC813C-D8D9-AD9E-6D66-26A6D2A1642E}"/>
              </a:ext>
            </a:extLst>
          </p:cNvPr>
          <p:cNvSpPr>
            <a:spLocks noGrp="1"/>
          </p:cNvSpPr>
          <p:nvPr>
            <p:ph type="title"/>
          </p:nvPr>
        </p:nvSpPr>
        <p:spPr>
          <a:xfrm>
            <a:off x="1590259" y="606145"/>
            <a:ext cx="7230649" cy="816311"/>
          </a:xfrm>
        </p:spPr>
        <p:txBody>
          <a:bodyPr>
            <a:noAutofit/>
          </a:bodyPr>
          <a:lstStyle/>
          <a:p>
            <a:r>
              <a:rPr lang="pl-PL" sz="3200" dirty="0">
                <a:solidFill>
                  <a:schemeClr val="accent6">
                    <a:lumMod val="75000"/>
                  </a:schemeClr>
                </a:solidFill>
                <a:latin typeface="Comic Sans MS" panose="030F0702030302020204" pitchFamily="66" charset="0"/>
              </a:rPr>
              <a:t>Typologia mniejszości narodowych</a:t>
            </a:r>
          </a:p>
        </p:txBody>
      </p:sp>
      <p:sp>
        <p:nvSpPr>
          <p:cNvPr id="3" name="Symbol zastępczy zawartości 2">
            <a:extLst>
              <a:ext uri="{FF2B5EF4-FFF2-40B4-BE49-F238E27FC236}">
                <a16:creationId xmlns:a16="http://schemas.microsoft.com/office/drawing/2014/main" id="{3A92BDA5-6C88-8EB7-5773-67BE8417374F}"/>
              </a:ext>
            </a:extLst>
          </p:cNvPr>
          <p:cNvSpPr>
            <a:spLocks noGrp="1"/>
          </p:cNvSpPr>
          <p:nvPr>
            <p:ph idx="1"/>
          </p:nvPr>
        </p:nvSpPr>
        <p:spPr>
          <a:xfrm>
            <a:off x="1974573" y="2347782"/>
            <a:ext cx="9819862" cy="1955012"/>
          </a:xfrm>
        </p:spPr>
        <p:txBody>
          <a:bodyPr>
            <a:normAutofit/>
          </a:bodyPr>
          <a:lstStyle/>
          <a:p>
            <a:pPr algn="l">
              <a:lnSpc>
                <a:spcPct val="120000"/>
              </a:lnSpc>
              <a:buFont typeface="Arial" panose="020B0604020202020204" pitchFamily="34" charset="0"/>
              <a:buChar char="•"/>
            </a:pPr>
            <a:r>
              <a:rPr lang="pl-PL" sz="1600" b="0" i="0" dirty="0">
                <a:solidFill>
                  <a:schemeClr val="tx1"/>
                </a:solidFill>
                <a:effectLst/>
                <a:latin typeface="Calibri" panose="020F0502020204030204" pitchFamily="34" charset="0"/>
                <a:cs typeface="Calibri" panose="020F0502020204030204" pitchFamily="34" charset="0"/>
              </a:rPr>
              <a:t>poziom dystansu kulturowego:</a:t>
            </a:r>
          </a:p>
          <a:p>
            <a:pPr marL="742950" lvl="1" indent="-285750" algn="l">
              <a:lnSpc>
                <a:spcPct val="120000"/>
              </a:lnSpc>
              <a:buFont typeface="Arial" panose="020B0604020202020204" pitchFamily="34" charset="0"/>
              <a:buChar char="•"/>
            </a:pPr>
            <a:r>
              <a:rPr lang="pl-PL" b="0" i="0" dirty="0">
                <a:solidFill>
                  <a:schemeClr val="tx1"/>
                </a:solidFill>
                <a:effectLst/>
                <a:latin typeface="Calibri" panose="020F0502020204030204" pitchFamily="34" charset="0"/>
                <a:cs typeface="Calibri" panose="020F0502020204030204" pitchFamily="34" charset="0"/>
              </a:rPr>
              <a:t>mniejszości nieznacznie różniące się od narodu dominującego (np. </a:t>
            </a:r>
            <a:r>
              <a:rPr lang="pl-PL" dirty="0">
                <a:solidFill>
                  <a:schemeClr val="tx1"/>
                </a:solidFill>
                <a:latin typeface="Calibri" panose="020F0502020204030204" pitchFamily="34" charset="0"/>
                <a:cs typeface="Calibri" panose="020F0502020204030204" pitchFamily="34" charset="0"/>
              </a:rPr>
              <a:t>mniejszość słowacka w Polsce</a:t>
            </a:r>
            <a:r>
              <a:rPr lang="pl-PL" b="0" i="0" dirty="0">
                <a:solidFill>
                  <a:schemeClr val="tx1"/>
                </a:solidFill>
                <a:effectLst/>
                <a:latin typeface="Calibri" panose="020F0502020204030204" pitchFamily="34" charset="0"/>
                <a:cs typeface="Calibri" panose="020F0502020204030204" pitchFamily="34" charset="0"/>
              </a:rPr>
              <a:t>)</a:t>
            </a:r>
          </a:p>
          <a:p>
            <a:pPr marL="742950" lvl="1" indent="-285750" algn="l">
              <a:lnSpc>
                <a:spcPct val="120000"/>
              </a:lnSpc>
              <a:buFont typeface="Arial" panose="020B0604020202020204" pitchFamily="34" charset="0"/>
              <a:buChar char="•"/>
            </a:pPr>
            <a:r>
              <a:rPr lang="pl-PL" b="0" i="0" dirty="0">
                <a:solidFill>
                  <a:schemeClr val="tx1"/>
                </a:solidFill>
                <a:effectLst/>
                <a:latin typeface="Calibri" panose="020F0502020204030204" pitchFamily="34" charset="0"/>
                <a:cs typeface="Calibri" panose="020F0502020204030204" pitchFamily="34" charset="0"/>
              </a:rPr>
              <a:t>mniejszości radykalnie odmienne od narodu dominującego (np. mniejszość arabska we Francji)</a:t>
            </a:r>
          </a:p>
          <a:p>
            <a:pPr marL="0" indent="0">
              <a:buNone/>
            </a:pPr>
            <a:endParaRPr lang="pl-PL" dirty="0">
              <a:solidFill>
                <a:schemeClr val="tx1"/>
              </a:solidFill>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29813EA5-F6AC-0396-DA6F-1FE55AEBE8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2FD6E628-22D2-2AE7-33DB-71A6A3D26D70}"/>
              </a:ext>
            </a:extLst>
          </p:cNvPr>
          <p:cNvSpPr txBox="1"/>
          <p:nvPr/>
        </p:nvSpPr>
        <p:spPr>
          <a:xfrm>
            <a:off x="4465983" y="6330343"/>
            <a:ext cx="287572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888948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69ED655-6600-440D-BA25-DB3296ABBBE4}"/>
              </a:ext>
            </a:extLst>
          </p:cNvPr>
          <p:cNvSpPr>
            <a:spLocks noGrp="1"/>
          </p:cNvSpPr>
          <p:nvPr>
            <p:ph type="title"/>
          </p:nvPr>
        </p:nvSpPr>
        <p:spPr>
          <a:xfrm>
            <a:off x="1678525" y="729602"/>
            <a:ext cx="6975144" cy="674603"/>
          </a:xfrm>
        </p:spPr>
        <p:txBody>
          <a:bodyPr>
            <a:normAutofit fontScale="90000"/>
          </a:bodyPr>
          <a:lstStyle/>
          <a:p>
            <a:r>
              <a:rPr lang="pl-PL" sz="2800" b="1" dirty="0">
                <a:solidFill>
                  <a:schemeClr val="accent6">
                    <a:lumMod val="75000"/>
                  </a:schemeClr>
                </a:solidFill>
                <a:latin typeface="Comic Sans MS" panose="030F0702030302020204" pitchFamily="66" charset="0"/>
              </a:rPr>
              <a:t>KOMPETENCJA MIĘDZYKULTUROWA TO</a:t>
            </a:r>
            <a:r>
              <a:rPr lang="pl-PL" sz="2800" b="1" dirty="0">
                <a:solidFill>
                  <a:schemeClr val="accent6">
                    <a:lumMod val="75000"/>
                  </a:schemeClr>
                </a:solidFill>
              </a:rPr>
              <a:t>:</a:t>
            </a:r>
          </a:p>
        </p:txBody>
      </p:sp>
      <p:sp>
        <p:nvSpPr>
          <p:cNvPr id="3" name="Symbol zastępczy zawartości 2">
            <a:extLst>
              <a:ext uri="{FF2B5EF4-FFF2-40B4-BE49-F238E27FC236}">
                <a16:creationId xmlns:a16="http://schemas.microsoft.com/office/drawing/2014/main" id="{81E6B801-7076-41DC-CA14-7951F39C87A2}"/>
              </a:ext>
            </a:extLst>
          </p:cNvPr>
          <p:cNvSpPr>
            <a:spLocks noGrp="1"/>
          </p:cNvSpPr>
          <p:nvPr>
            <p:ph idx="1"/>
          </p:nvPr>
        </p:nvSpPr>
        <p:spPr>
          <a:xfrm>
            <a:off x="2165142" y="2093843"/>
            <a:ext cx="8915400" cy="3777622"/>
          </a:xfrm>
        </p:spPr>
        <p:txBody>
          <a:bodyPr>
            <a:normAutofit/>
          </a:bodyPr>
          <a:lstStyle/>
          <a:p>
            <a:pPr>
              <a:lnSpc>
                <a:spcPct val="150000"/>
              </a:lnSpc>
            </a:pPr>
            <a:r>
              <a:rPr lang="pl-PL" dirty="0">
                <a:solidFill>
                  <a:schemeClr val="tx1"/>
                </a:solidFill>
                <a:latin typeface="Calibri" panose="020F0502020204030204" pitchFamily="34" charset="0"/>
                <a:cs typeface="Calibri" panose="020F0502020204030204" pitchFamily="34" charset="0"/>
              </a:rPr>
              <a:t>Poszerzanie wiedzy: o własnej kulturze; o różnorodności kulturowej świata </a:t>
            </a:r>
          </a:p>
          <a:p>
            <a:pPr>
              <a:lnSpc>
                <a:spcPct val="150000"/>
              </a:lnSpc>
            </a:pPr>
            <a:r>
              <a:rPr lang="pl-PL" dirty="0">
                <a:solidFill>
                  <a:schemeClr val="tx1"/>
                </a:solidFill>
                <a:latin typeface="Calibri" panose="020F0502020204030204" pitchFamily="34" charset="0"/>
                <a:cs typeface="Calibri" panose="020F0502020204030204" pitchFamily="34" charset="0"/>
              </a:rPr>
              <a:t>Rozwijanie umiejętności: komunikacji interpersonalnej; radzenia sobie w sytuacjach niejednoznacznych; diagnozowania własnych uprzedzeń, przekonań i zasad</a:t>
            </a:r>
            <a:br>
              <a:rPr lang="pl-PL" dirty="0">
                <a:solidFill>
                  <a:schemeClr val="tx1"/>
                </a:solidFill>
                <a:latin typeface="Calibri" panose="020F0502020204030204" pitchFamily="34" charset="0"/>
                <a:cs typeface="Calibri" panose="020F0502020204030204" pitchFamily="34" charset="0"/>
              </a:rPr>
            </a:br>
            <a:endParaRPr lang="pl-PL" dirty="0">
              <a:solidFill>
                <a:schemeClr val="tx1"/>
              </a:solidFill>
              <a:latin typeface="Calibri" panose="020F0502020204030204" pitchFamily="34" charset="0"/>
              <a:cs typeface="Calibri" panose="020F0502020204030204" pitchFamily="34" charset="0"/>
            </a:endParaRPr>
          </a:p>
          <a:p>
            <a:pPr>
              <a:lnSpc>
                <a:spcPct val="150000"/>
              </a:lnSpc>
            </a:pPr>
            <a:r>
              <a:rPr lang="pl-PL" dirty="0">
                <a:solidFill>
                  <a:schemeClr val="tx1"/>
                </a:solidFill>
                <a:latin typeface="Calibri" panose="020F0502020204030204" pitchFamily="34" charset="0"/>
                <a:cs typeface="Calibri" panose="020F0502020204030204" pitchFamily="34" charset="0"/>
              </a:rPr>
              <a:t>POSTAWY: wzajemność - otwartość - gotowość do ryzyka - przełamywanie stereotypów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 pragnienie uczenia się, elastyczność poznawcza - przystosowanie do zmian - empatia </a:t>
            </a:r>
            <a:br>
              <a:rPr lang="pl-PL" dirty="0">
                <a:solidFill>
                  <a:schemeClr val="tx1"/>
                </a:solidFill>
                <a:latin typeface="Calibri" panose="020F0502020204030204" pitchFamily="34" charset="0"/>
                <a:cs typeface="Calibri" panose="020F0502020204030204" pitchFamily="34" charset="0"/>
              </a:rPr>
            </a:br>
            <a:r>
              <a:rPr lang="pl-PL" dirty="0">
                <a:solidFill>
                  <a:schemeClr val="tx1"/>
                </a:solidFill>
                <a:latin typeface="Calibri" panose="020F0502020204030204" pitchFamily="34" charset="0"/>
                <a:cs typeface="Calibri" panose="020F0502020204030204" pitchFamily="34" charset="0"/>
              </a:rPr>
              <a:t>- respekt dla dziedzictwa kulturowego - aktywna wyobraźnia - skłonność do kooperacji</a:t>
            </a:r>
            <a:endParaRPr lang="pl-PL" i="1" dirty="0">
              <a:solidFill>
                <a:schemeClr val="tx1"/>
              </a:solidFill>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50A5E28B-8138-021C-B109-FC941B03E4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34CEF72E-3670-220E-D868-E76D27E78897}"/>
              </a:ext>
            </a:extLst>
          </p:cNvPr>
          <p:cNvSpPr txBox="1"/>
          <p:nvPr/>
        </p:nvSpPr>
        <p:spPr>
          <a:xfrm>
            <a:off x="4916557" y="6233890"/>
            <a:ext cx="2809460"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567991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DB0B8A1-5277-8210-A7E7-102553800C25}"/>
              </a:ext>
            </a:extLst>
          </p:cNvPr>
          <p:cNvSpPr>
            <a:spLocks noGrp="1"/>
          </p:cNvSpPr>
          <p:nvPr>
            <p:ph type="title"/>
          </p:nvPr>
        </p:nvSpPr>
        <p:spPr>
          <a:xfrm>
            <a:off x="1850804" y="504841"/>
            <a:ext cx="6047492" cy="1280890"/>
          </a:xfrm>
        </p:spPr>
        <p:txBody>
          <a:bodyPr>
            <a:normAutofit/>
          </a:bodyPr>
          <a:lstStyle/>
          <a:p>
            <a:r>
              <a:rPr lang="pl-PL" sz="2400" dirty="0">
                <a:solidFill>
                  <a:schemeClr val="accent6">
                    <a:lumMod val="75000"/>
                  </a:schemeClr>
                </a:solidFill>
                <a:latin typeface="Comic Sans MS" panose="030F0702030302020204" pitchFamily="66" charset="0"/>
              </a:rPr>
              <a:t>Uniwersalne dla wszystkich kultur elementy, które pozwalają na dokonanie studiów porównawczych pomiędzy nimi</a:t>
            </a:r>
          </a:p>
        </p:txBody>
      </p:sp>
      <p:sp>
        <p:nvSpPr>
          <p:cNvPr id="3" name="Symbol zastępczy zawartości 2">
            <a:extLst>
              <a:ext uri="{FF2B5EF4-FFF2-40B4-BE49-F238E27FC236}">
                <a16:creationId xmlns:a16="http://schemas.microsoft.com/office/drawing/2014/main" id="{14AF641C-BF9C-B30D-2F6B-E20ED5AA0CA3}"/>
              </a:ext>
            </a:extLst>
          </p:cNvPr>
          <p:cNvSpPr>
            <a:spLocks noGrp="1"/>
          </p:cNvSpPr>
          <p:nvPr>
            <p:ph idx="1"/>
          </p:nvPr>
        </p:nvSpPr>
        <p:spPr>
          <a:xfrm>
            <a:off x="3331334" y="2358887"/>
            <a:ext cx="6448770" cy="2938670"/>
          </a:xfrm>
        </p:spPr>
        <p:txBody>
          <a:bodyPr/>
          <a:lstStyle/>
          <a:p>
            <a:r>
              <a:rPr lang="pl-PL" dirty="0">
                <a:solidFill>
                  <a:schemeClr val="tx1"/>
                </a:solidFill>
                <a:latin typeface="Calibri" panose="020F0502020204030204" pitchFamily="34" charset="0"/>
                <a:cs typeface="Calibri" panose="020F0502020204030204" pitchFamily="34" charset="0"/>
              </a:rPr>
              <a:t>znaczenie grupy oraz jednostki </a:t>
            </a:r>
          </a:p>
          <a:p>
            <a:r>
              <a:rPr lang="pl-PL" dirty="0">
                <a:solidFill>
                  <a:schemeClr val="tx1"/>
                </a:solidFill>
                <a:latin typeface="Calibri" panose="020F0502020204030204" pitchFamily="34" charset="0"/>
                <a:cs typeface="Calibri" panose="020F0502020204030204" pitchFamily="34" charset="0"/>
              </a:rPr>
              <a:t>władza</a:t>
            </a:r>
          </a:p>
          <a:p>
            <a:r>
              <a:rPr lang="pl-PL" dirty="0">
                <a:solidFill>
                  <a:schemeClr val="tx1"/>
                </a:solidFill>
                <a:latin typeface="Calibri" panose="020F0502020204030204" pitchFamily="34" charset="0"/>
                <a:cs typeface="Calibri" panose="020F0502020204030204" pitchFamily="34" charset="0"/>
              </a:rPr>
              <a:t>relacje między płciami</a:t>
            </a:r>
          </a:p>
          <a:p>
            <a:r>
              <a:rPr lang="pl-PL" dirty="0">
                <a:solidFill>
                  <a:schemeClr val="tx1"/>
                </a:solidFill>
                <a:latin typeface="Calibri" panose="020F0502020204030204" pitchFamily="34" charset="0"/>
                <a:cs typeface="Calibri" panose="020F0502020204030204" pitchFamily="34" charset="0"/>
              </a:rPr>
              <a:t>organizacja i przewidywanie przyszłości</a:t>
            </a:r>
          </a:p>
          <a:p>
            <a:r>
              <a:rPr lang="pl-PL" dirty="0">
                <a:solidFill>
                  <a:schemeClr val="tx1"/>
                </a:solidFill>
                <a:latin typeface="Calibri" panose="020F0502020204030204" pitchFamily="34" charset="0"/>
                <a:cs typeface="Calibri" panose="020F0502020204030204" pitchFamily="34" charset="0"/>
              </a:rPr>
              <a:t>zakorzenienie w tradycji a otwarcie na zmianę</a:t>
            </a:r>
          </a:p>
          <a:p>
            <a:r>
              <a:rPr lang="pl-PL" dirty="0">
                <a:solidFill>
                  <a:schemeClr val="tx1"/>
                </a:solidFill>
                <a:latin typeface="Calibri" panose="020F0502020204030204" pitchFamily="34" charset="0"/>
                <a:cs typeface="Calibri" panose="020F0502020204030204" pitchFamily="34" charset="0"/>
              </a:rPr>
              <a:t>stosunek do pracy </a:t>
            </a:r>
          </a:p>
          <a:p>
            <a:r>
              <a:rPr lang="pl-PL" dirty="0">
                <a:solidFill>
                  <a:schemeClr val="tx1"/>
                </a:solidFill>
                <a:latin typeface="Calibri" panose="020F0502020204030204" pitchFamily="34" charset="0"/>
                <a:cs typeface="Calibri" panose="020F0502020204030204" pitchFamily="34" charset="0"/>
              </a:rPr>
              <a:t>wyrażanie emocji</a:t>
            </a:r>
          </a:p>
        </p:txBody>
      </p:sp>
      <p:pic>
        <p:nvPicPr>
          <p:cNvPr id="5" name="Picture 2">
            <a:extLst>
              <a:ext uri="{FF2B5EF4-FFF2-40B4-BE49-F238E27FC236}">
                <a16:creationId xmlns:a16="http://schemas.microsoft.com/office/drawing/2014/main" id="{B8A8489C-667B-4808-2D68-5FB79CC5E0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pole tekstowe 6">
            <a:extLst>
              <a:ext uri="{FF2B5EF4-FFF2-40B4-BE49-F238E27FC236}">
                <a16:creationId xmlns:a16="http://schemas.microsoft.com/office/drawing/2014/main" id="{E5B1269A-720C-08BE-3E15-BB612511EF79}"/>
              </a:ext>
            </a:extLst>
          </p:cNvPr>
          <p:cNvSpPr txBox="1"/>
          <p:nvPr/>
        </p:nvSpPr>
        <p:spPr>
          <a:xfrm>
            <a:off x="4227444" y="6351887"/>
            <a:ext cx="3140765"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2002744874"/>
      </p:ext>
    </p:extLst>
  </p:cSld>
  <p:clrMapOvr>
    <a:masterClrMapping/>
  </p:clrMapOvr>
</p:sld>
</file>

<file path=ppt/theme/theme1.xml><?xml version="1.0" encoding="utf-8"?>
<a:theme xmlns:a="http://schemas.openxmlformats.org/drawingml/2006/main" name="Smuga">
  <a:themeElements>
    <a:clrScheme name="Niebieskozielony">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418</TotalTime>
  <Words>1543</Words>
  <Application>Microsoft Office PowerPoint</Application>
  <PresentationFormat>Panoramiczny</PresentationFormat>
  <Paragraphs>85</Paragraphs>
  <Slides>15</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15</vt:i4>
      </vt:variant>
    </vt:vector>
  </HeadingPairs>
  <TitlesOfParts>
    <vt:vector size="21" baseType="lpstr">
      <vt:lpstr>Arial</vt:lpstr>
      <vt:lpstr>Calibri</vt:lpstr>
      <vt:lpstr>Century Gothic</vt:lpstr>
      <vt:lpstr>Comic Sans MS</vt:lpstr>
      <vt:lpstr>Wingdings 3</vt:lpstr>
      <vt:lpstr>Smuga</vt:lpstr>
      <vt:lpstr>Wykład DIALOG INTERKULTURLNY                          JAKO SPOSOB ZROZUMIENIA INNYCH KULTUR I MNIEJSZOŚCI NARODOWYCH</vt:lpstr>
      <vt:lpstr>Wielokulturowość  a międzykulturowość</vt:lpstr>
      <vt:lpstr>Mniejszość narodowa</vt:lpstr>
      <vt:lpstr>Typologia mniejszości narodowych</vt:lpstr>
      <vt:lpstr>Typologia mniejszości narodowych</vt:lpstr>
      <vt:lpstr>Typologia mniejszości narodowych</vt:lpstr>
      <vt:lpstr>Typologia mniejszości narodowych</vt:lpstr>
      <vt:lpstr>KOMPETENCJA MIĘDZYKULTUROWA TO:</vt:lpstr>
      <vt:lpstr>Uniwersalne dla wszystkich kultur elementy, które pozwalają na dokonanie studiów porównawczych pomiędzy nimi</vt:lpstr>
      <vt:lpstr>Wymiary różnic międzykulturowych</vt:lpstr>
      <vt:lpstr>Jak ćwiczyć  wielokulturową uważność</vt:lpstr>
      <vt:lpstr>Dialog międzykulturowy  „inspirująca koncepcja” czy konieczność?</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PRZYCZYNY DYSKRYMINACJI KULTUROWEJ MNIEJSZOŚCI NARODOWYCH</dc:title>
  <dc:creator>Jolanta Włodarczyk</dc:creator>
  <cp:lastModifiedBy>Jolanta Włodarczyk</cp:lastModifiedBy>
  <cp:revision>12</cp:revision>
  <dcterms:created xsi:type="dcterms:W3CDTF">2022-05-09T07:17:28Z</dcterms:created>
  <dcterms:modified xsi:type="dcterms:W3CDTF">2022-05-17T09:16:06Z</dcterms:modified>
</cp:coreProperties>
</file>