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7" r:id="rId3"/>
    <p:sldId id="266" r:id="rId4"/>
    <p:sldId id="289" r:id="rId5"/>
    <p:sldId id="281" r:id="rId6"/>
    <p:sldId id="268" r:id="rId7"/>
    <p:sldId id="269" r:id="rId8"/>
    <p:sldId id="290" r:id="rId9"/>
    <p:sldId id="270" r:id="rId10"/>
    <p:sldId id="283" r:id="rId11"/>
    <p:sldId id="285" r:id="rId12"/>
    <p:sldId id="286" r:id="rId13"/>
    <p:sldId id="287" r:id="rId14"/>
    <p:sldId id="273" r:id="rId15"/>
    <p:sldId id="284" r:id="rId16"/>
    <p:sldId id="271" r:id="rId17"/>
    <p:sldId id="272" r:id="rId18"/>
    <p:sldId id="282" r:id="rId19"/>
    <p:sldId id="276" r:id="rId20"/>
    <p:sldId id="278" r:id="rId21"/>
    <p:sldId id="274" r:id="rId22"/>
    <p:sldId id="275" r:id="rId23"/>
    <p:sldId id="280" r:id="rId24"/>
    <p:sldId id="279" r:id="rId25"/>
    <p:sldId id="288" r:id="rId2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9DA0469C-4409-4740-93BA-1AB8627380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C9CECC8-D855-4280-B46E-5388BCA2F7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AD0AF12-A754-4BE1-9C50-5083B7A54F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4592FC0-9E42-49F3-84AD-32CF1D5747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7F79E-7DC6-4DFA-8EF7-594CF18FBC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922444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6F501-7E6A-4BA6-A305-C382B49327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117806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4EB408-11EA-4BC2-85D6-D3FB0FBD7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B16606A-6403-428A-9549-33759D749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A211694-EB25-44BC-924A-95DEBDA8E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304E9E8-47EB-45A4-9597-8D9F14E7C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DD239E0-CED4-432B-B5CA-F87BF8179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854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3D4D82-B306-4D83-B0E5-95A91B8A6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C7946A8-6659-4154-9D18-022D5AF502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A63BD7-8D82-456B-A5B4-5596245C1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10268FA-374B-4BBD-969C-4726CC99E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9A8D785-609F-4482-9221-EA071C489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860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9EFE5F00-3720-4561-A4F3-F7088ABB73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C9FB0E8-69AE-4B11-B4C8-F2435213E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0A6AE92-16ED-4CF5-9BB5-F414161E7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06837A1-6536-4C2B-A8E6-523E13E5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06E4244-E105-4D1D-BB50-E7C571039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5780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2F6A26-6C38-405F-85DC-EDA5BAC95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D2A688-BA91-45BE-BB7C-5DA13403F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0C0D656-FA23-49D4-84FC-1C0CD5B8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3E635F1-8AF2-42FA-81B1-F89DD87F1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307DF91-6A2E-472C-9D8F-D30000776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366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EAC69E-60EF-4D9E-B8F1-0B053AC93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AF419BC-81A0-49A7-8139-F61961E26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C5C29E1-9626-4642-BC7E-2A091F28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EFD6C21-E59F-42A8-B488-DE34186DC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4E557E5-B988-460D-8374-C48071613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149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E30F4D-EED5-4D3F-A442-62B77634F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E8AB56-331D-453D-BF1A-5E8F2D8756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91BDD04-B185-4C9C-A8F4-CB1987FDA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5391B51-526D-4093-892F-A471BE7E8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9C5771E-1675-46E0-A9FB-D00EF6436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E7D33B7-1412-417F-8BA4-85B94C51C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730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C5939D-C1E1-4BF3-BC8A-9992E87F9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06EFD3C-99A5-45D9-B2F5-DD8D4EBF5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6D5F03B-6559-4CCB-89EE-D86E893E6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F86EC6F-74B5-448D-9CE6-3BB2BAE791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3382B17-7AA0-4CA0-BD9A-58A3416E45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7B0372A-848A-4445-A4E4-325525140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F5DA9B3-B3D8-4B25-8731-C7DC62061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22414C1-AA92-4CE3-BE85-99D4DE8E4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119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0DEF5D-B377-44E2-9201-5ABBA6253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2A9DF714-1C63-4DE5-BA40-6C0225B23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277BF3E-F3E6-4A76-8FF5-7D0A8E10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BBCFD49-6D23-4E49-AD8D-FD4C2555F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324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A98FE70-7B63-422D-BF5A-2622AAC2E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25AF476-58B5-4110-B304-FD980B03F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27766E4-42EC-4BEF-9ADC-60DDDF69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362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F6C76C-31D5-4B19-AB51-BB336B4B5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DBAD39-A278-483A-9605-53D708165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FA0F7EB-7C2A-4E10-BA1B-5156E5AEA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CBC030C-7681-46D7-B8DB-7DDBDC64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3A75C6C-0932-4166-B0B1-BE2D9AEA7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B46C4EE-97EF-4F40-80AE-A701724F8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8541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8F1ED5-7937-4D32-A30D-6CCBF9011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AA3A588-B57C-4CB3-9EA6-86A15DB8C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F1CC6F7-80D7-481C-BECB-0DA778E85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70492AC-46DA-46AD-94C8-CD910427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0F7547E-2F94-4E5C-81F7-D9B588442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A375C88-9982-4074-B5D8-0870AD93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23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A36DEF6-5308-4571-95AB-50C38D20D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EAEFB9E-45E1-4267-9020-785A06D32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3F1388-E120-4C48-B9F8-1ACA076E9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16921-8E60-4DC9-9680-0C50F7B8359C}" type="datetimeFigureOut">
              <a:rPr lang="pl-PL" smtClean="0"/>
              <a:t>16.09.2019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7D80CF7-14E9-4844-9395-2389308BE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EBCD9BC-860D-49BE-999A-EF284D70B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CE8E7-42DA-41E6-8B56-74DE17EBB3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3793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E54583-251A-4D07-8418-35E5F5134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2196" y="2074942"/>
            <a:ext cx="9144000" cy="2387600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Metody sporządzania planów, strategii </a:t>
            </a:r>
            <a:br>
              <a:rPr lang="pl-PL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opracowań rozwoju społecznego gmin</a:t>
            </a:r>
            <a:br>
              <a:rPr lang="pl-PL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242E9B9-5D65-41B5-B3EA-B80F64C78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2797" y="4869889"/>
            <a:ext cx="9144000" cy="792694"/>
          </a:xfrm>
        </p:spPr>
        <p:txBody>
          <a:bodyPr/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Wilamowice, 29.08 – 02.09.2019r.</a:t>
            </a:r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185D60ED-A70C-4AAD-9E3C-4EA865CF8D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277" y="325615"/>
            <a:ext cx="1203446" cy="1467618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D02E0C7-9093-402C-89C4-10A9943569E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91" y="-138545"/>
            <a:ext cx="3532909" cy="2534004"/>
          </a:xfrm>
          <a:prstGeom prst="rect">
            <a:avLst/>
          </a:prstGeom>
        </p:spPr>
      </p:pic>
      <p:sp>
        <p:nvSpPr>
          <p:cNvPr id="8" name="Prostokąt 7">
            <a:extLst>
              <a:ext uri="{FF2B5EF4-FFF2-40B4-BE49-F238E27FC236}">
                <a16:creationId xmlns:a16="http://schemas.microsoft.com/office/drawing/2014/main" id="{C451557A-6C44-4775-8861-F1AAA0CF289A}"/>
              </a:ext>
            </a:extLst>
          </p:cNvPr>
          <p:cNvSpPr/>
          <p:nvPr/>
        </p:nvSpPr>
        <p:spPr>
          <a:xfrm>
            <a:off x="332509" y="6264809"/>
            <a:ext cx="11423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200" dirty="0"/>
              <a:t>Wsparcie Komisji Europejskiej dla produkcji tej publikacji nie stanowi poparcia dla treści, które odzwierciedlają jedynie poglądy autorów, a Komisja nie może zostać </a:t>
            </a:r>
            <a:r>
              <a:rPr lang="pl-PL" sz="1200" dirty="0" err="1"/>
              <a:t>pociagnięta</a:t>
            </a:r>
            <a:r>
              <a:rPr lang="pl-PL" sz="1200" dirty="0"/>
              <a:t> do odpowiedzialności za jakiekolwiek wykorzystanie informacji w niej zawartych. </a:t>
            </a:r>
          </a:p>
        </p:txBody>
      </p:sp>
    </p:spTree>
    <p:extLst>
      <p:ext uri="{BB962C8B-B14F-4D97-AF65-F5344CB8AC3E}">
        <p14:creationId xmlns:p14="http://schemas.microsoft.com/office/powerpoint/2010/main" val="2221776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B56BFCD6-C9F4-467C-86BD-9743C9929A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023" t="10889" r="26818" b="30800"/>
          <a:stretch/>
        </p:blipFill>
        <p:spPr>
          <a:xfrm>
            <a:off x="4253345" y="690036"/>
            <a:ext cx="6839717" cy="475480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57C30F6-18FD-4F34-B07C-1ABE7B4A9A9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109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C81F079E-B6FB-48B6-8D56-E1AA0C4228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182" t="10687" r="26136" b="16550"/>
          <a:stretch/>
        </p:blipFill>
        <p:spPr>
          <a:xfrm>
            <a:off x="4308762" y="599981"/>
            <a:ext cx="6493053" cy="5814674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8C8BC92C-0CA1-4E19-9226-4E34F51A5DD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634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C920E178-49CE-4C85-B89B-8D3042AC92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704" t="25443" r="26023" b="6240"/>
          <a:stretch/>
        </p:blipFill>
        <p:spPr>
          <a:xfrm>
            <a:off x="4100945" y="630382"/>
            <a:ext cx="6888905" cy="5597236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9F43B94-BD8D-44ED-A641-1B14D2CADB7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617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59548" cy="5347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Przykładowe cele strategii rozwoju społecznego</a:t>
            </a:r>
          </a:p>
          <a:p>
            <a:pPr algn="ctr"/>
            <a:endParaRPr lang="pl-PL" sz="28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pl-PL" sz="1600" dirty="0"/>
              <a:t>Głównym celem strategii rozwoju społecznego powinno być </a:t>
            </a:r>
            <a:r>
              <a:rPr lang="pl-PL" sz="1600" b="1" dirty="0"/>
              <a:t>rozwijanie kapitału ludzkiego </a:t>
            </a:r>
            <a:r>
              <a:rPr lang="pl-PL" sz="1600" dirty="0"/>
              <a:t>poprzez </a:t>
            </a:r>
            <a:r>
              <a:rPr lang="pl-PL" sz="1600" b="1" dirty="0"/>
              <a:t>wydobywanie potencjałów </a:t>
            </a:r>
            <a:r>
              <a:rPr lang="pl-PL" sz="1600" dirty="0"/>
              <a:t>osób w taki sposób, </a:t>
            </a:r>
            <a:r>
              <a:rPr lang="pl-PL" sz="1600" b="1" dirty="0"/>
              <a:t>by mogły w pełni uczestniczyć </a:t>
            </a:r>
            <a:r>
              <a:rPr lang="pl-PL" sz="1600" dirty="0"/>
              <a:t>w życiu społecznym, politycznym i  ekonomicznym </a:t>
            </a:r>
            <a:r>
              <a:rPr lang="pl-PL" sz="1600" b="1" dirty="0"/>
              <a:t>na wszystkich etapach życia</a:t>
            </a:r>
            <a:r>
              <a:rPr lang="pl-PL" sz="1600" dirty="0"/>
              <a:t>.</a:t>
            </a:r>
          </a:p>
          <a:p>
            <a:pPr>
              <a:lnSpc>
                <a:spcPct val="150000"/>
              </a:lnSpc>
            </a:pP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Cel powyższy może zostać zrealizowany poprzez: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wzrost zatrudnienia;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wydłużenie aktywności zawodowej i zapewnienie lepszej jakości funkcjonowania osób starszych;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poprawę sytuacji osób i grup zagrożonych wykluczeniem społecznym;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poprawę zdrowia obywateli oraz podniesienie efektywności opieki zdrowotnej;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podniesienie poziomu kompetencji i kwalifikacji obywateli.</a:t>
            </a:r>
          </a:p>
          <a:p>
            <a:pPr>
              <a:lnSpc>
                <a:spcPct val="150000"/>
              </a:lnSpc>
            </a:pP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Cele powinny być realizowane poprzez </a:t>
            </a:r>
            <a:r>
              <a:rPr lang="pl-PL" sz="1600" b="1" dirty="0"/>
              <a:t>działania podejmowane na różnych etapach życia:</a:t>
            </a:r>
            <a:r>
              <a:rPr lang="pl-PL" sz="1600" dirty="0"/>
              <a:t> od wczesnego dzieciństwa, poprzez edukację szkolną, edukację na poziomie wyższym, okres aktywności zawodowej i  rodzicielstwa, do starości.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94C0939-1CE6-448D-B7FB-C843B9CB6CD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771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3779D39-4714-4DD3-B3E5-77E629528C9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59548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Przykładowe działania na rzecz rozwoju społecznego</a:t>
            </a:r>
          </a:p>
          <a:p>
            <a:pPr defTabSz="179388">
              <a:lnSpc>
                <a:spcPct val="150000"/>
              </a:lnSpc>
            </a:pPr>
            <a:endParaRPr lang="pl-PL" dirty="0"/>
          </a:p>
          <a:p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9DF2175-F81A-4B65-932C-F28A814A23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478718"/>
              </p:ext>
            </p:extLst>
          </p:nvPr>
        </p:nvGraphicFramePr>
        <p:xfrm>
          <a:off x="751459" y="1915160"/>
          <a:ext cx="10384284" cy="392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3014">
                  <a:extLst>
                    <a:ext uri="{9D8B030D-6E8A-4147-A177-3AD203B41FA5}">
                      <a16:colId xmlns:a16="http://schemas.microsoft.com/office/drawing/2014/main" val="1179038699"/>
                    </a:ext>
                  </a:extLst>
                </a:gridCol>
                <a:gridCol w="7561270">
                  <a:extLst>
                    <a:ext uri="{9D8B030D-6E8A-4147-A177-3AD203B41FA5}">
                      <a16:colId xmlns:a16="http://schemas.microsoft.com/office/drawing/2014/main" val="4182493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Obszar działań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Kategoria działań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653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700" dirty="0"/>
                        <a:t>Zwalczanie ubóstwa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pl-PL" sz="1700" dirty="0"/>
                        <a:t>Ułatwienie dostępu do zasobów produkcyjnych i do infrastruktury.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pl-PL" sz="1700" dirty="0"/>
                        <a:t>Zaspokajanie podstawowych potrzeb.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pl-PL" sz="1700" dirty="0"/>
                        <a:t>Podniesienie poziomu zabezpieczenia społecznego i ograniczenie zagrożeń.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772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700" dirty="0"/>
                        <a:t>Integracja społeczna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pl-PL" sz="1700" dirty="0"/>
                        <a:t>Skutecznie działające władze (</a:t>
                      </a:r>
                      <a:r>
                        <a:rPr lang="pl-PL" sz="1700" dirty="0" err="1"/>
                        <a:t>responsive</a:t>
                      </a:r>
                      <a:r>
                        <a:rPr lang="pl-PL" sz="1700" dirty="0"/>
                        <a:t> </a:t>
                      </a:r>
                      <a:r>
                        <a:rPr lang="pl-PL" sz="1700" dirty="0" err="1"/>
                        <a:t>government</a:t>
                      </a:r>
                      <a:r>
                        <a:rPr lang="pl-PL" sz="1700" dirty="0"/>
                        <a:t>) i pełne uczestnictwo wszystkich w życiu społeczeństwa.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pl-PL" sz="1700" dirty="0"/>
                        <a:t>Wyeliminowanie dyskryminacji, zapewnienie tolerancji, wzajemnego poszanowania i docenienie wartości różnorodności.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pl-PL" sz="1700" dirty="0"/>
                        <a:t>Równość i sprawiedliwość społeczna.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pl-PL" sz="1700" dirty="0"/>
                        <a:t>Zaspokajanie szczególnych potrzeb uchodźców, osób które zmuszone zostały do zmiany miejsca pobytu, tych którzy żądają azylu, a także leganie i nielegalnie migrujących.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pl-PL" sz="1700" dirty="0"/>
                        <a:t>Problemy związane z przemocą, przestępczością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pl-PL" sz="1700" dirty="0"/>
                        <a:t>Integracja społeczna i obowiązki rodzinne.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189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747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59548" cy="4912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Metody tworzenia strategii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Przy formułowaniu strategii wykształciły się następujące metody: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u="sng" dirty="0"/>
              <a:t>ekspercka,</a:t>
            </a:r>
          </a:p>
          <a:p>
            <a:pPr>
              <a:lnSpc>
                <a:spcPct val="150000"/>
              </a:lnSpc>
            </a:pPr>
            <a:r>
              <a:rPr lang="pl-PL" dirty="0"/>
              <a:t>Metoda ekspercka polega na zaangażowaniu w tworzenie strategii pracowników naukowych, firm doradczych            i innych ekspertów zewnętrznych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u="sng" dirty="0"/>
              <a:t>społeczna,</a:t>
            </a:r>
          </a:p>
          <a:p>
            <a:pPr>
              <a:lnSpc>
                <a:spcPct val="150000"/>
              </a:lnSpc>
            </a:pPr>
            <a:r>
              <a:rPr lang="pl-PL" dirty="0"/>
              <a:t>Metoda społeczna polega na zaangażowaniu pracowników własnych i lokalnej społeczności na każdym etapie tworzenia strategii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u="sng" dirty="0"/>
              <a:t>partycypacyjna</a:t>
            </a:r>
          </a:p>
          <a:p>
            <a:pPr>
              <a:lnSpc>
                <a:spcPct val="150000"/>
              </a:lnSpc>
            </a:pPr>
            <a:r>
              <a:rPr lang="pl-PL" dirty="0"/>
              <a:t>Metoda partycypacyjna to podejście mieszane, polegające na połączeniu podejść eksperckiego ze społecznym. Stosuje się go w celu niwelowania wad i wykorzystania zalet zarówno podejścia społecznego, jak i eksperckiego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709F878-8E84-4A98-852A-008584AA242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69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5F3527DD-8075-48DA-B5B1-3956AF30BF0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5954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Metody tworzenia strategii – wady i zalety</a:t>
            </a:r>
          </a:p>
          <a:p>
            <a:pPr algn="ctr"/>
            <a:endParaRPr lang="pl-PL" sz="2800" dirty="0">
              <a:solidFill>
                <a:schemeClr val="tx2"/>
              </a:solidFill>
            </a:endParaRPr>
          </a:p>
          <a:p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F28C23C-B711-44C7-BB15-30B942BB43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688720"/>
              </p:ext>
            </p:extLst>
          </p:nvPr>
        </p:nvGraphicFramePr>
        <p:xfrm>
          <a:off x="463827" y="1896321"/>
          <a:ext cx="11264346" cy="4921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409">
                  <a:extLst>
                    <a:ext uri="{9D8B030D-6E8A-4147-A177-3AD203B41FA5}">
                      <a16:colId xmlns:a16="http://schemas.microsoft.com/office/drawing/2014/main" val="3883704114"/>
                    </a:ext>
                  </a:extLst>
                </a:gridCol>
                <a:gridCol w="5001491">
                  <a:extLst>
                    <a:ext uri="{9D8B030D-6E8A-4147-A177-3AD203B41FA5}">
                      <a16:colId xmlns:a16="http://schemas.microsoft.com/office/drawing/2014/main" val="878892877"/>
                    </a:ext>
                  </a:extLst>
                </a:gridCol>
                <a:gridCol w="3415446">
                  <a:extLst>
                    <a:ext uri="{9D8B030D-6E8A-4147-A177-3AD203B41FA5}">
                      <a16:colId xmlns:a16="http://schemas.microsoft.com/office/drawing/2014/main" val="16104611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Ekspercka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Społeczna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Partycypacyjna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890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/>
                        <a:t>- </a:t>
                      </a: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traktowanie strategii w ściśle naukowy, akademicki sposób, oderwany od rzeczywistych problemów gminy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brak pełnej znajomości zjawisk, procesów i trendów środowiska gospodarczego i politycznego w skali: wojewódzkiej, krajowej i światowej, które mogą wpływać na podjęcie pewnych programów rozwojowych lub zaniechanie ich opracowywania i stosowania,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duży stopień akceptowalności ustaleń strategii rozwoju zarówno przez władze gminy, jak i mieszkańców,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15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stosowaniu skomplikowanych, często nieczytelnych opisów przedsięwzięć, </a:t>
                      </a:r>
                      <a:endParaRPr lang="pl-PL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stosowanie technicznego, często niezrozumiałego języka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brak możliwości skonfrontowania założeń strategii z </a:t>
                      </a:r>
                      <a:r>
                        <a:rPr kumimoji="0" lang="pl-PL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dośw</a:t>
                      </a: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. innych samorządów w celu uniknięcia popełnionych przez nich błędów lub skorzystania z gotowych doświadczeń, brak profesjonalnych narzędzi prawnych, finansowych i technicznych opisujących rzeczywistość i wizję przyszłości,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600" dirty="0">
                          <a:effectLst/>
                          <a:latin typeface="TimesNewRomanPSMT"/>
                          <a:ea typeface="Calibri" panose="020F0502020204030204" pitchFamily="34" charset="0"/>
                          <a:cs typeface="TimesNewRomanPSMT"/>
                        </a:rPr>
                        <a:t>duże prawdopodobieństwo ciągłości realizacji ustaleń strategii rozwoju przez kolejne władze gminy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691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/>
                        <a:t>- trudności w porozumieniu       z lokalną społecznością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 brak rzeczowych i obiektywnych opracowań popartych argumentami za i przeciw, wraz z kalkulacją korzyści i strat;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wysoka zgodność ustaleń strategii rozwoju z możliwościami                   (np. finansowymi) jej wykonania,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26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/>
                        <a:t>- brak </a:t>
                      </a: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utożsamiania się społeczności lokalnej z celami strategicznymi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niebezpieczeństwo opracowania chaotycznej strategii o wzajemnie wykluczających się celach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dobra jakość opracowanego dokumentu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894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464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F2A4478F-DBC6-4E74-AEA0-F53FD200EEA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91536" y="1313648"/>
            <a:ext cx="10959548" cy="4927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400" u="sng" dirty="0">
              <a:solidFill>
                <a:schemeClr val="tx2"/>
              </a:solidFill>
            </a:endParaRPr>
          </a:p>
          <a:p>
            <a:pPr algn="ctr"/>
            <a:r>
              <a:rPr lang="pl-PL" sz="2400" u="sng" dirty="0">
                <a:solidFill>
                  <a:schemeClr val="tx2"/>
                </a:solidFill>
              </a:rPr>
              <a:t>Powodzenie strategii rozwoju lokalnego zależy nie tylko od opracowania koncepcji rozwoju, ale przede wszystkim od jej skutecznej implementacji</a:t>
            </a:r>
          </a:p>
          <a:p>
            <a:pPr algn="ctr"/>
            <a:endParaRPr lang="pl-PL" sz="2800" dirty="0">
              <a:solidFill>
                <a:schemeClr val="tx2"/>
              </a:solidFill>
            </a:endParaRPr>
          </a:p>
          <a:p>
            <a:pPr algn="ctr"/>
            <a:r>
              <a:rPr lang="pl-PL" sz="2400" dirty="0">
                <a:solidFill>
                  <a:schemeClr val="tx2"/>
                </a:solidFill>
              </a:rPr>
              <a:t>Czynniki utrudniające wdrożenie strategii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niejednoznaczność celów sformułowanych w strategii,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brak utożsamiania się ze strategią,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zbyt górnolotne opracowanie strategii bez powiązania z faktycznymi możliwościami finansowymi, kadrowymi, rzeczowymi, infrastrukturalnymi, i bez zabezpieczenia koniecznych zasobów na jej realizację,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brak konsekwencji władz samorządowych,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brak koniecznych aktualizacji strategii,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brak odpowiedniego systemu motywacyjnego pracowników.</a:t>
            </a:r>
          </a:p>
        </p:txBody>
      </p:sp>
    </p:spTree>
    <p:extLst>
      <p:ext uri="{BB962C8B-B14F-4D97-AF65-F5344CB8AC3E}">
        <p14:creationId xmlns:p14="http://schemas.microsoft.com/office/powerpoint/2010/main" val="2301002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A17B9D6B-B142-4647-9813-E2611F6A26E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595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Metody wspomagające implementację strategii </a:t>
            </a:r>
          </a:p>
          <a:p>
            <a:pPr algn="ctr"/>
            <a:r>
              <a:rPr lang="pl-PL" sz="2800" dirty="0">
                <a:solidFill>
                  <a:schemeClr val="tx2"/>
                </a:solidFill>
              </a:rPr>
              <a:t>– metoda projektów foresight</a:t>
            </a:r>
          </a:p>
          <a:p>
            <a:endParaRPr lang="pl-PL" sz="2800" dirty="0">
              <a:solidFill>
                <a:schemeClr val="tx2"/>
              </a:solidFill>
            </a:endParaRPr>
          </a:p>
          <a:p>
            <a:pPr defTabSz="179388">
              <a:lnSpc>
                <a:spcPct val="150000"/>
              </a:lnSpc>
            </a:pPr>
            <a:r>
              <a:rPr lang="pl-PL" dirty="0"/>
              <a:t>Metoda ta polega na wykorzystaniu elementów metod foresight w procesie określania kierunków polityki inwestycyjnej JST oraz identyfikacji przedsięwzięć, których realizacja wpłynie na poprawę jakości życia społeczności lokalnej. </a:t>
            </a:r>
          </a:p>
          <a:p>
            <a:pPr defTabSz="179388"/>
            <a:endParaRPr lang="pl-PL" dirty="0"/>
          </a:p>
          <a:p>
            <a:pPr defTabSz="179388">
              <a:lnSpc>
                <a:spcPct val="150000"/>
              </a:lnSpc>
            </a:pPr>
            <a:r>
              <a:rPr lang="pl-PL" dirty="0"/>
              <a:t>Takie działanie pozwoliło na </a:t>
            </a:r>
            <a:r>
              <a:rPr lang="pl-PL" u="sng" dirty="0"/>
              <a:t>zwiększenie partycypacji społecznej w zarządzaniu wieloletnimi przedsięwzięciami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Podstawowym elementem jest </a:t>
            </a:r>
            <a:r>
              <a:rPr lang="pl-PL" u="sng" dirty="0"/>
              <a:t>ocena zgłaszanych przez mieszkańców / organizacje przedsięwzięć</a:t>
            </a:r>
          </a:p>
          <a:p>
            <a:pPr>
              <a:lnSpc>
                <a:spcPct val="150000"/>
              </a:lnSpc>
            </a:pPr>
            <a:r>
              <a:rPr lang="pl-PL" dirty="0"/>
              <a:t>Oceny tej dokonują tzw. uczestnicy oceniający inwestycje (UOI), którymi są radni i przedstawiciele rad osiedlowych.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0898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92AB1AA9-F0AC-434D-B2C9-792907653A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5954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Metody wspomagające implementację strategii </a:t>
            </a:r>
          </a:p>
          <a:p>
            <a:pPr algn="ctr"/>
            <a:r>
              <a:rPr lang="pl-PL" sz="2800" dirty="0">
                <a:solidFill>
                  <a:schemeClr val="tx2"/>
                </a:solidFill>
              </a:rPr>
              <a:t>– metoda projektów foresight</a:t>
            </a:r>
          </a:p>
          <a:p>
            <a:pPr defTabSz="179388"/>
            <a:endParaRPr lang="pl-PL" sz="2800" dirty="0">
              <a:solidFill>
                <a:schemeClr val="tx2"/>
              </a:solidFill>
            </a:endParaRPr>
          </a:p>
          <a:p>
            <a:pPr defTabSz="179388">
              <a:lnSpc>
                <a:spcPct val="150000"/>
              </a:lnSpc>
            </a:pPr>
            <a:r>
              <a:rPr lang="pl-PL" dirty="0"/>
              <a:t>Zastosowanie tej procedury pozwala na </a:t>
            </a:r>
            <a:r>
              <a:rPr lang="pl-PL" u="sng" dirty="0"/>
              <a:t>uszeregowanie poszczególnych przedsięwzięć</a:t>
            </a:r>
            <a:r>
              <a:rPr lang="pl-PL" dirty="0"/>
              <a:t>, zgłaszanych do Wieloletniego Planu Inwestycyjnego miasta/gminy względem otrzymanych ocen.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Możliwość stosowania tej procedury zostaje zwykle </a:t>
            </a:r>
            <a:r>
              <a:rPr lang="pl-PL" u="sng" dirty="0"/>
              <a:t>usankcjonowana uchwałą </a:t>
            </a:r>
            <a:r>
              <a:rPr lang="pl-PL" dirty="0"/>
              <a:t>Rady Miejskiej i Zarządzeniem Wójta/Burmistrza/Prezydenta. W dokumentach tych dokładnie określa się: procedurę tworzenia Wieloletniego Planu Inwestycyjnego, w tym zakres kompetencji uczestników, kryteria i zasady oceny wniosków inwestycyjnych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Dzięki stosowaniu tej procedury możliwe staje się </a:t>
            </a:r>
            <a:r>
              <a:rPr lang="pl-PL" u="sng" dirty="0"/>
              <a:t>wyeliminowanie przedsięwzięć niezgodnych ze strategią rozwoju miasta</a:t>
            </a:r>
            <a:r>
              <a:rPr lang="pl-PL" dirty="0"/>
              <a:t>, a także prowadzi to do zminimalizowania wpływu czynników pozamerytorycznych na proces zarządzania wieloletnimi przedsięwzięciami</a:t>
            </a:r>
            <a:endParaRPr lang="pl-PL" dirty="0">
              <a:solidFill>
                <a:schemeClr val="tx2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235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6B7895DE-339C-4791-A830-B84034FC53B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105825"/>
            <a:ext cx="1095954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ctr"/>
            <a:r>
              <a:rPr lang="pl-PL" sz="2800" dirty="0">
                <a:solidFill>
                  <a:schemeClr val="tx2"/>
                </a:solidFill>
              </a:rPr>
              <a:t>Strategie, plany, opracowania rozwoju gmin – po co tworzymy?</a:t>
            </a:r>
          </a:p>
          <a:p>
            <a:pPr algn="ctr"/>
            <a:endParaRPr lang="pl-PL" dirty="0"/>
          </a:p>
          <a:p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2086B83-C84F-48DD-A8C8-9DD7F5EFFCA6}"/>
              </a:ext>
            </a:extLst>
          </p:cNvPr>
          <p:cNvSpPr txBox="1"/>
          <p:nvPr/>
        </p:nvSpPr>
        <p:spPr>
          <a:xfrm>
            <a:off x="948801" y="2106401"/>
            <a:ext cx="9240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/>
              <a:t>Konieczność wyznaczenia jednolitego drogowskazu, kierunku rozwoju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2D18DDFA-65F2-4569-9AFA-4642C5D1DFF8}"/>
              </a:ext>
            </a:extLst>
          </p:cNvPr>
          <p:cNvSpPr txBox="1"/>
          <p:nvPr/>
        </p:nvSpPr>
        <p:spPr>
          <a:xfrm>
            <a:off x="962656" y="3074749"/>
            <a:ext cx="9240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/>
              <a:t>Podstawa ubiegania się o środku finansowe pochodzące ze źródeł zewnętrznych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25D29CC-CB5B-4AF2-9EE5-5D1F68674FD9}"/>
              </a:ext>
            </a:extLst>
          </p:cNvPr>
          <p:cNvSpPr txBox="1"/>
          <p:nvPr/>
        </p:nvSpPr>
        <p:spPr>
          <a:xfrm>
            <a:off x="948801" y="2586464"/>
            <a:ext cx="9240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/>
              <a:t>Konieczność optymalnego wydatkowania środków publicznych na rozwój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FD8D072B-B1A6-476A-813D-DE6F21722F93}"/>
              </a:ext>
            </a:extLst>
          </p:cNvPr>
          <p:cNvSpPr txBox="1"/>
          <p:nvPr/>
        </p:nvSpPr>
        <p:spPr>
          <a:xfrm>
            <a:off x="533102" y="3928791"/>
            <a:ext cx="10959548" cy="230832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ctr">
              <a:lnSpc>
                <a:spcPct val="150000"/>
              </a:lnSpc>
            </a:pPr>
            <a:r>
              <a:rPr lang="pl-PL" dirty="0"/>
              <a:t>Przestrzeganie prawidłowych metod budowy strategii staje się </a:t>
            </a:r>
            <a:r>
              <a:rPr lang="pl-PL" b="1" dirty="0"/>
              <a:t>szansą aktywizacji lokalnej ludności </a:t>
            </a:r>
            <a:r>
              <a:rPr lang="pl-PL" dirty="0"/>
              <a:t>poprzez </a:t>
            </a:r>
            <a:r>
              <a:rPr lang="pl-PL" b="1" dirty="0"/>
              <a:t>włączenie jej w procesy decyzyjne </a:t>
            </a:r>
            <a:r>
              <a:rPr lang="pl-PL" dirty="0"/>
              <a:t>nie tylko </a:t>
            </a:r>
            <a:r>
              <a:rPr lang="pl-PL" b="1" dirty="0"/>
              <a:t>na etapie planowania </a:t>
            </a:r>
            <a:r>
              <a:rPr lang="pl-PL" dirty="0"/>
              <a:t>rozwoju gminy, ale </a:t>
            </a:r>
            <a:r>
              <a:rPr lang="pl-PL" b="1" dirty="0"/>
              <a:t>i realizacji </a:t>
            </a:r>
            <a:r>
              <a:rPr lang="pl-PL" dirty="0"/>
              <a:t>poszczególnych celów. </a:t>
            </a:r>
            <a:r>
              <a:rPr lang="pl-PL" b="1" dirty="0"/>
              <a:t>Potrzeba opracowania kierunków przyszłego rozwoju gminy </a:t>
            </a:r>
            <a:r>
              <a:rPr lang="pl-PL" dirty="0"/>
              <a:t>oraz określenia dróg i środków ich realizacji </a:t>
            </a:r>
            <a:r>
              <a:rPr lang="pl-PL" b="1" dirty="0"/>
              <a:t>przy aprobacie lokalnej społeczności jest warunkiem procesu rozwoju społeczno-gospodarczego.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8691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3F6AB708-791A-4F08-8F53-C9D794F64EA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59548" cy="5686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Metody wspomagające implementację strategii – zarządzanie projektami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sz="1600" dirty="0"/>
              <a:t>Stosowanie tej metody  wiąże się z projektami współfinansowanymi ze środków Unii Europejskiej. Rzadko spotyka się stosowanie tego podejścia do wszystkich projektów realizowanych przez JST</a:t>
            </a:r>
          </a:p>
          <a:p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Zarządzanie portfelem projektów jest </a:t>
            </a:r>
            <a:r>
              <a:rPr lang="pl-PL" sz="1600" u="sng" dirty="0"/>
              <a:t>łącznikiem między planowaniem strategicznym a poziomem zarządzania projektami.</a:t>
            </a: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Metoda ta pozwala na </a:t>
            </a:r>
            <a:r>
              <a:rPr lang="pl-PL" sz="1600" u="sng" dirty="0"/>
              <a:t>wybór właściwych projektów zgodnych ze strategią</a:t>
            </a:r>
            <a:r>
              <a:rPr lang="pl-PL" sz="1600" dirty="0"/>
              <a:t>, z uwagi na przyjęte kryteria ich oceny</a:t>
            </a:r>
          </a:p>
          <a:p>
            <a:pPr>
              <a:lnSpc>
                <a:spcPct val="150000"/>
              </a:lnSpc>
            </a:pPr>
            <a:r>
              <a:rPr lang="pl-PL" sz="1600" dirty="0"/>
              <a:t>oraz określenie potrzebnych zasobów do realizacji tych programów i projektów. </a:t>
            </a:r>
          </a:p>
          <a:p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Zarządzanie portfelem projektów w kontekście wdrażania strategii rozwoju rozpoczyna się od </a:t>
            </a:r>
            <a:r>
              <a:rPr lang="pl-PL" sz="1600" u="sng" dirty="0"/>
              <a:t>budowy portfela projektów</a:t>
            </a:r>
            <a:r>
              <a:rPr lang="pl-PL" sz="1600" dirty="0"/>
              <a:t>, który będzie zawierał taki zestaw projektów, </a:t>
            </a:r>
            <a:r>
              <a:rPr lang="pl-PL" sz="1600" u="sng" dirty="0"/>
              <a:t>które w największym stopniu pozwolą osiągnąć postawione cele</a:t>
            </a:r>
            <a:r>
              <a:rPr lang="pl-PL" sz="1600" dirty="0"/>
              <a:t>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weryfikacja wstępnego zestawu projektów,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analiza proponowanych i realizowanych programów i projektów,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ocena projektów i programów do realizacji w danej perspektywie czasowej,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ocena i ograniczenie ryzyka portfela projektów,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kategoryzacja i </a:t>
            </a:r>
            <a:r>
              <a:rPr lang="pl-PL" sz="1600" dirty="0" err="1"/>
              <a:t>priorytetyzacja</a:t>
            </a:r>
            <a:r>
              <a:rPr lang="pl-PL" sz="1600" dirty="0"/>
              <a:t> projektów</a:t>
            </a:r>
          </a:p>
        </p:txBody>
      </p:sp>
    </p:spTree>
    <p:extLst>
      <p:ext uri="{BB962C8B-B14F-4D97-AF65-F5344CB8AC3E}">
        <p14:creationId xmlns:p14="http://schemas.microsoft.com/office/powerpoint/2010/main" val="3852771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520A2796-5520-4AA7-B6DE-6EB36D03D25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59548" cy="2731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Metody wspomagające implementację strategii – zarządzanie projektami</a:t>
            </a:r>
          </a:p>
          <a:p>
            <a:endParaRPr lang="pl-PL" dirty="0"/>
          </a:p>
          <a:p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Zastosowanie tej metody pozwala </a:t>
            </a:r>
            <a:r>
              <a:rPr lang="pl-PL" sz="1600" u="sng" dirty="0"/>
              <a:t>na budowę takiego portfela projektów, który będzie zgodny ze strategią rozwoju </a:t>
            </a:r>
            <a:r>
              <a:rPr lang="pl-PL" sz="1600" dirty="0"/>
              <a:t>danej jednostki publicznej, z uwagi na zastosowanie kryteriów oceny projektów. </a:t>
            </a:r>
          </a:p>
          <a:p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Metoda ta pozwala na </a:t>
            </a:r>
            <a:r>
              <a:rPr lang="pl-PL" sz="1600" u="sng" dirty="0"/>
              <a:t>powiązanie poszczególnych projektów i programów z zasobami potrzebnymi do ich realizacji</a:t>
            </a:r>
            <a:r>
              <a:rPr lang="pl-PL" sz="1600" dirty="0"/>
              <a:t>, a to z kolei wymusza na władzach jednostki publicznej zabezpieczenie zasobów potrzebnych do realizacji tych projektów.</a:t>
            </a:r>
          </a:p>
        </p:txBody>
      </p:sp>
    </p:spTree>
    <p:extLst>
      <p:ext uri="{BB962C8B-B14F-4D97-AF65-F5344CB8AC3E}">
        <p14:creationId xmlns:p14="http://schemas.microsoft.com/office/powerpoint/2010/main" val="1983156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EE9E4E9D-D1A6-438B-BF75-F2D2A4EC605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59548" cy="4945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Metody wspomagające implementację strategii </a:t>
            </a:r>
          </a:p>
          <a:p>
            <a:pPr marL="457200" indent="-457200" algn="ctr">
              <a:buFontTx/>
              <a:buChar char="-"/>
            </a:pPr>
            <a:r>
              <a:rPr lang="pl-PL" sz="2800" dirty="0">
                <a:solidFill>
                  <a:schemeClr val="tx2"/>
                </a:solidFill>
              </a:rPr>
              <a:t>Koncepcja strategicznej karty wyników</a:t>
            </a:r>
          </a:p>
          <a:p>
            <a:pPr marL="457200" indent="-457200" algn="ctr">
              <a:buFontTx/>
              <a:buChar char="-"/>
            </a:pPr>
            <a:endParaRPr lang="pl-PL" sz="24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pl-PL" sz="1700" dirty="0"/>
              <a:t>Koncepcja strategicznej karty wyników wykorzystywana jest przy wdrażaniu strategii przez </a:t>
            </a:r>
            <a:r>
              <a:rPr lang="pl-PL" sz="1700" u="sng" dirty="0"/>
              <a:t>przełożenie ogólnej wizji na konkretnie zdefiniowane cele</a:t>
            </a:r>
            <a:r>
              <a:rPr lang="pl-PL" sz="1700" dirty="0"/>
              <a:t>. </a:t>
            </a:r>
          </a:p>
          <a:p>
            <a:endParaRPr lang="pl-PL" sz="1700" dirty="0"/>
          </a:p>
          <a:p>
            <a:pPr>
              <a:lnSpc>
                <a:spcPct val="150000"/>
              </a:lnSpc>
            </a:pPr>
            <a:r>
              <a:rPr lang="pl-PL" sz="1700" dirty="0"/>
              <a:t>Zastosowanie strategicznej karty wyników pozwala na </a:t>
            </a:r>
            <a:r>
              <a:rPr lang="pl-PL" sz="1700" u="sng" dirty="0"/>
              <a:t>identyfikację czynników, od których zależą przyszłe efekty</a:t>
            </a:r>
            <a:r>
              <a:rPr lang="pl-PL" sz="1700" dirty="0"/>
              <a:t> przez koncentrację na najważniejszych zasobach, a także umożliwia </a:t>
            </a:r>
            <a:r>
              <a:rPr lang="pl-PL" sz="1700" u="sng" dirty="0"/>
              <a:t>przełożenie wyników osiąganych dzięki zasobom niematerialnym na wymierne wskaźniki</a:t>
            </a:r>
            <a:r>
              <a:rPr lang="pl-PL" sz="1700" dirty="0"/>
              <a:t>, odzwierciedlające poziom realizacji strategii</a:t>
            </a:r>
          </a:p>
          <a:p>
            <a:endParaRPr lang="pl-PL" sz="1700" dirty="0"/>
          </a:p>
          <a:p>
            <a:pPr>
              <a:lnSpc>
                <a:spcPct val="150000"/>
              </a:lnSpc>
            </a:pPr>
            <a:r>
              <a:rPr lang="pl-PL" sz="1700" dirty="0"/>
              <a:t>Strategiczna karta wyników </a:t>
            </a:r>
            <a:r>
              <a:rPr lang="pl-PL" sz="1700" u="sng" dirty="0"/>
              <a:t>umożliwia monitorowanie i dokonanie oceny realizacji celów strategicznych</a:t>
            </a:r>
            <a:r>
              <a:rPr lang="pl-PL" sz="1700" dirty="0"/>
              <a:t>. </a:t>
            </a:r>
          </a:p>
          <a:p>
            <a:pPr>
              <a:lnSpc>
                <a:spcPct val="150000"/>
              </a:lnSpc>
            </a:pPr>
            <a:r>
              <a:rPr lang="pl-PL" sz="1700" dirty="0"/>
              <a:t>Każda JST powinna stosować nie uniwersalny, ale </a:t>
            </a:r>
            <a:r>
              <a:rPr lang="pl-PL" sz="1700" u="sng" dirty="0"/>
              <a:t>specyficzny</a:t>
            </a:r>
            <a:r>
              <a:rPr lang="pl-PL" sz="1700" dirty="0"/>
              <a:t> dla niej </a:t>
            </a:r>
            <a:r>
              <a:rPr lang="pl-PL" sz="1700" u="sng" dirty="0"/>
              <a:t>system wskaźników</a:t>
            </a:r>
            <a:r>
              <a:rPr lang="pl-PL" sz="1700" dirty="0"/>
              <a:t>, który pozwoli na pomiar stopnia realizacji celów szczegółowych, a w efekcie umożliwi realizację celów strategicznych. </a:t>
            </a:r>
          </a:p>
        </p:txBody>
      </p:sp>
    </p:spTree>
    <p:extLst>
      <p:ext uri="{BB962C8B-B14F-4D97-AF65-F5344CB8AC3E}">
        <p14:creationId xmlns:p14="http://schemas.microsoft.com/office/powerpoint/2010/main" val="2408235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CE6DD1E5-3DCF-453B-A46A-A2BD84B9042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99794"/>
            <a:ext cx="10993882" cy="550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Metody wspomagające implementację strategii</a:t>
            </a:r>
          </a:p>
          <a:p>
            <a:pPr algn="ctr"/>
            <a:r>
              <a:rPr lang="pl-PL" sz="2800" dirty="0">
                <a:solidFill>
                  <a:schemeClr val="tx2"/>
                </a:solidFill>
              </a:rPr>
              <a:t>- Koncepcja strategicznej karty wyników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sz="1600" dirty="0"/>
              <a:t>Strategiczna karta wyników oparta jest na czterech perspektywach: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finansowej,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klienta,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procesów wewnętrznych,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/>
              <a:t>rozwoju.</a:t>
            </a:r>
          </a:p>
          <a:p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W 2000 roku został opracowany zmodyfikowany model strategicznej karty wyników dla potrzeb sektora publicznego (5 perspektyw)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u="sng" dirty="0"/>
              <a:t>kosztów,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u="sng" dirty="0"/>
              <a:t>wartości,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u="sng" dirty="0"/>
              <a:t>poparcia władzy,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u="sng" dirty="0"/>
              <a:t>procesów wewnętrznych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u="sng" dirty="0"/>
              <a:t>uczenia się i rozwoju</a:t>
            </a:r>
            <a:r>
              <a:rPr lang="pl-PL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67639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C853595B-D0FE-4010-9428-3B5B24FF087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553646" y="1332262"/>
            <a:ext cx="10959548" cy="5255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Metody wspomagające implementację strategii</a:t>
            </a:r>
          </a:p>
          <a:p>
            <a:pPr algn="ctr"/>
            <a:r>
              <a:rPr lang="pl-PL" sz="2800" dirty="0">
                <a:solidFill>
                  <a:schemeClr val="tx2"/>
                </a:solidFill>
              </a:rPr>
              <a:t>- Koncepcja strategicznej karty wyników</a:t>
            </a:r>
          </a:p>
          <a:p>
            <a:pPr algn="ctr"/>
            <a:endParaRPr lang="pl-PL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pl-PL" sz="1600" dirty="0"/>
              <a:t>W </a:t>
            </a:r>
            <a:r>
              <a:rPr lang="pl-PL" sz="1600" u="sng" dirty="0"/>
              <a:t>perspektywie kosztów </a:t>
            </a:r>
            <a:r>
              <a:rPr lang="pl-PL" sz="1600" dirty="0"/>
              <a:t>bierze się pod uwagę </a:t>
            </a:r>
            <a:r>
              <a:rPr lang="pl-PL" sz="1600" u="sng" dirty="0"/>
              <a:t>wskaźniki dotyczące wydatków publicznych i kosztów społecznych</a:t>
            </a:r>
            <a:r>
              <a:rPr lang="pl-PL" sz="1600" dirty="0"/>
              <a:t>. </a:t>
            </a:r>
          </a:p>
          <a:p>
            <a:pPr>
              <a:lnSpc>
                <a:spcPct val="150000"/>
              </a:lnSpc>
            </a:pPr>
            <a:r>
              <a:rPr lang="pl-PL" sz="1600" u="sng" dirty="0"/>
              <a:t>Perspektywa wartości dotyczy korzyści, jakie jednostka dostarcza obywatelom</a:t>
            </a:r>
            <a:r>
              <a:rPr lang="pl-PL" sz="1600" dirty="0"/>
              <a:t>, </a:t>
            </a:r>
            <a:endParaRPr lang="pl-PL" sz="1600" u="sng" dirty="0"/>
          </a:p>
          <a:p>
            <a:pPr>
              <a:lnSpc>
                <a:spcPct val="150000"/>
              </a:lnSpc>
            </a:pPr>
            <a:r>
              <a:rPr lang="pl-PL" sz="1600" u="sng" dirty="0"/>
              <a:t>Perspektywa poparcia władzy obejmuje realizację celów ważnych z punktu widzenia obywatela</a:t>
            </a:r>
            <a:r>
              <a:rPr lang="pl-PL" sz="1600" dirty="0"/>
              <a:t>. </a:t>
            </a:r>
          </a:p>
          <a:p>
            <a:pPr>
              <a:lnSpc>
                <a:spcPct val="150000"/>
              </a:lnSpc>
            </a:pPr>
            <a:r>
              <a:rPr lang="pl-PL" sz="1600" u="sng" dirty="0"/>
              <a:t>Perspektywa procesów wewnętrznych </a:t>
            </a:r>
            <a:r>
              <a:rPr lang="pl-PL" sz="1600" dirty="0"/>
              <a:t>dotyczy </a:t>
            </a:r>
            <a:r>
              <a:rPr lang="pl-PL" sz="1600" u="sng" dirty="0"/>
              <a:t>usprawniania tych procesów</a:t>
            </a:r>
            <a:r>
              <a:rPr lang="pl-PL" sz="1600" dirty="0"/>
              <a:t>, a </a:t>
            </a:r>
            <a:r>
              <a:rPr lang="pl-PL" sz="1600" u="sng" dirty="0"/>
              <a:t>perspektywa uczenia się i rozwoju dotyczy rozwoju</a:t>
            </a:r>
          </a:p>
          <a:p>
            <a:pPr>
              <a:lnSpc>
                <a:spcPct val="150000"/>
              </a:lnSpc>
            </a:pPr>
            <a:r>
              <a:rPr lang="pl-PL" sz="1600" u="sng" dirty="0"/>
              <a:t>pracowników i ich satysfakcji z wykonywanych zadań</a:t>
            </a:r>
            <a:r>
              <a:rPr lang="pl-PL" sz="1600" dirty="0"/>
              <a:t>. </a:t>
            </a:r>
          </a:p>
          <a:p>
            <a:pPr>
              <a:lnSpc>
                <a:spcPct val="150000"/>
              </a:lnSpc>
            </a:pP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Trzy pierwsze perspektywy mają charakter nadrzędny, ponieważ osiągnięcie ich celów wymaga usprawnień procesów </a:t>
            </a:r>
            <a:r>
              <a:rPr lang="pl-PL" sz="1600" dirty="0" err="1"/>
              <a:t>wewn</a:t>
            </a:r>
            <a:r>
              <a:rPr lang="pl-PL" sz="1600" dirty="0"/>
              <a:t>., które z kolei wymagają zdobycia nowych kompetencji, a więc wyznaczają cele i wskaźniki dla perspektywy uczenia się i rozwoju</a:t>
            </a:r>
          </a:p>
          <a:p>
            <a:pPr>
              <a:lnSpc>
                <a:spcPct val="150000"/>
              </a:lnSpc>
            </a:pPr>
            <a:r>
              <a:rPr lang="pl-PL" sz="1600" u="sng" dirty="0"/>
              <a:t>Zastosowanie strategicznej karty wyników pozwala dokonać oceny efektywności aktywności strategicznej danej JST</a:t>
            </a:r>
            <a:r>
              <a:rPr lang="pl-PL" sz="1600" dirty="0"/>
              <a:t>. Ponadto,</a:t>
            </a:r>
          </a:p>
          <a:p>
            <a:pPr>
              <a:lnSpc>
                <a:spcPct val="150000"/>
              </a:lnSpc>
            </a:pPr>
            <a:r>
              <a:rPr lang="pl-PL" sz="1600" dirty="0"/>
              <a:t>pozwala na przełożenie ogólnie zarysowanej wizji na konkretnie zdefiniowane i mierzalne cele, a także wspomaga komunikowanie strategii i budowanie wewnętrznych relacji, które pozwolą na zwiększenie poziomu zaangażowania wszystkich interesariuszy.</a:t>
            </a:r>
          </a:p>
        </p:txBody>
      </p:sp>
    </p:spTree>
    <p:extLst>
      <p:ext uri="{BB962C8B-B14F-4D97-AF65-F5344CB8AC3E}">
        <p14:creationId xmlns:p14="http://schemas.microsoft.com/office/powerpoint/2010/main" val="39865400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634F24B5-4469-44FE-8C0C-6E288A2090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796336" y="3167390"/>
            <a:ext cx="10959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>
                <a:solidFill>
                  <a:schemeClr val="tx2"/>
                </a:solidFill>
              </a:rPr>
              <a:t>Dziękuję za uwagę!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4CDA63B-1214-4FA5-9F49-4190C4682635}"/>
              </a:ext>
            </a:extLst>
          </p:cNvPr>
          <p:cNvSpPr/>
          <p:nvPr/>
        </p:nvSpPr>
        <p:spPr>
          <a:xfrm>
            <a:off x="332509" y="6264809"/>
            <a:ext cx="11423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200" dirty="0"/>
              <a:t>Wsparcie Komisji Europejskiej dla produkcji tej publikacji nie stanowi poparcia dla treści, które odzwierciedlają jedynie poglądy autorów, a Komisja nie może zostać </a:t>
            </a:r>
            <a:r>
              <a:rPr lang="pl-PL" sz="1200" dirty="0" err="1"/>
              <a:t>pociagnięta</a:t>
            </a:r>
            <a:r>
              <a:rPr lang="pl-PL" sz="1200" dirty="0"/>
              <a:t> do odpowiedzialności za jakiekolwiek wykorzystanie informacji w niej zawartych. </a:t>
            </a:r>
          </a:p>
        </p:txBody>
      </p:sp>
    </p:spTree>
    <p:extLst>
      <p:ext uri="{BB962C8B-B14F-4D97-AF65-F5344CB8AC3E}">
        <p14:creationId xmlns:p14="http://schemas.microsoft.com/office/powerpoint/2010/main" val="66559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022696"/>
            <a:ext cx="1095954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ctr"/>
            <a:r>
              <a:rPr lang="pl-PL" sz="2800" dirty="0">
                <a:solidFill>
                  <a:schemeClr val="tx2"/>
                </a:solidFill>
              </a:rPr>
              <a:t>Strategia Rozwoju – definicja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Strategia to perspektywiczny plan, który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określa strategiczne </a:t>
            </a:r>
            <a:r>
              <a:rPr lang="pl-PL" b="1" dirty="0"/>
              <a:t>cele rozwoju</a:t>
            </a:r>
            <a:r>
              <a:rPr lang="pl-PL" dirty="0"/>
              <a:t>,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wytycza </a:t>
            </a:r>
            <a:r>
              <a:rPr lang="pl-PL" b="1" dirty="0"/>
              <a:t>kierunki działania </a:t>
            </a:r>
            <a:r>
              <a:rPr lang="pl-PL" dirty="0"/>
              <a:t>w postaci celów i zadań operacyjnych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wskazuje </a:t>
            </a:r>
            <a:r>
              <a:rPr lang="pl-PL" b="1" dirty="0"/>
              <a:t>środki finansowe </a:t>
            </a:r>
            <a:r>
              <a:rPr lang="pl-PL" dirty="0"/>
              <a:t>i ich źródła </a:t>
            </a:r>
            <a:r>
              <a:rPr lang="pl-PL" b="1" dirty="0"/>
              <a:t>niezbędne do realizacji przyjętych celów i zadań</a:t>
            </a:r>
            <a:r>
              <a:rPr lang="pl-PL" dirty="0"/>
              <a:t>.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Strategia </a:t>
            </a:r>
            <a:r>
              <a:rPr lang="pl-PL" b="1" dirty="0"/>
              <a:t>zawiera zasady i sposoby zarządzania rozwojem gminy w dłuższym horyzoncie czasowym </a:t>
            </a:r>
            <a:r>
              <a:rPr lang="pl-PL" dirty="0"/>
              <a:t>(10-15 lat) określając działania, jakie należy podjąć, aby gmina mogła funkcjonować i rozwijać się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Strategia rozwoju jest </a:t>
            </a:r>
            <a:r>
              <a:rPr lang="pl-PL" b="1" dirty="0"/>
              <a:t>dokumentem planistycznym</a:t>
            </a:r>
            <a:r>
              <a:rPr lang="pl-PL" dirty="0"/>
              <a:t>, mającym podnieść jakość życia mieszkańców i przyczynić się do lepszego gospodarowania środkami publicznymi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63E8B9E-27D5-4C5C-BE4E-63114517F67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631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022696"/>
            <a:ext cx="1095954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ctr"/>
            <a:r>
              <a:rPr lang="pl-PL" sz="2800" dirty="0">
                <a:solidFill>
                  <a:schemeClr val="tx2"/>
                </a:solidFill>
              </a:rPr>
              <a:t>Strategia Rozwoju – definicja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Strategia rozwoju pełni wiele funkcji: </a:t>
            </a:r>
          </a:p>
          <a:p>
            <a:pPr>
              <a:lnSpc>
                <a:spcPct val="150000"/>
              </a:lnSpc>
            </a:pPr>
            <a:r>
              <a:rPr lang="pl-PL" dirty="0"/>
              <a:t>−</a:t>
            </a:r>
            <a:r>
              <a:rPr lang="pl-PL" b="1" dirty="0"/>
              <a:t> regulacyjną</a:t>
            </a:r>
            <a:r>
              <a:rPr lang="pl-PL" dirty="0"/>
              <a:t>, określającą politykę władz samorządowych w zakresie kierunków i tempa  rozwoju społeczno-gospodarczego, </a:t>
            </a:r>
          </a:p>
          <a:p>
            <a:pPr>
              <a:lnSpc>
                <a:spcPct val="150000"/>
              </a:lnSpc>
            </a:pPr>
            <a:r>
              <a:rPr lang="pl-PL" dirty="0"/>
              <a:t>− </a:t>
            </a:r>
            <a:r>
              <a:rPr lang="pl-PL" b="1" dirty="0"/>
              <a:t>stymulującą rozwój</a:t>
            </a:r>
            <a:r>
              <a:rPr lang="pl-PL" dirty="0"/>
              <a:t>, zwłaszcza gospodarki, </a:t>
            </a:r>
          </a:p>
          <a:p>
            <a:pPr>
              <a:lnSpc>
                <a:spcPct val="150000"/>
              </a:lnSpc>
            </a:pPr>
            <a:r>
              <a:rPr lang="pl-PL" dirty="0"/>
              <a:t>− </a:t>
            </a:r>
            <a:r>
              <a:rPr lang="pl-PL" b="1" dirty="0"/>
              <a:t>informacyjno-promocyjną</a:t>
            </a:r>
            <a:r>
              <a:rPr lang="pl-PL" dirty="0"/>
              <a:t> na temat priorytetów, kolejności wdrażania, </a:t>
            </a:r>
          </a:p>
          <a:p>
            <a:pPr>
              <a:lnSpc>
                <a:spcPct val="150000"/>
              </a:lnSpc>
            </a:pPr>
            <a:r>
              <a:rPr lang="pl-PL" dirty="0"/>
              <a:t>− </a:t>
            </a:r>
            <a:r>
              <a:rPr lang="pl-PL" b="1" dirty="0"/>
              <a:t>kontrolno-koordynacyjną</a:t>
            </a:r>
            <a:r>
              <a:rPr lang="pl-PL" dirty="0"/>
              <a:t> w zakresie ukierunkowania działań na realizację celów, </a:t>
            </a:r>
          </a:p>
          <a:p>
            <a:pPr>
              <a:lnSpc>
                <a:spcPct val="150000"/>
              </a:lnSpc>
            </a:pPr>
            <a:r>
              <a:rPr lang="pl-PL" dirty="0"/>
              <a:t>− </a:t>
            </a:r>
            <a:r>
              <a:rPr lang="pl-PL" b="1" dirty="0"/>
              <a:t>ochronną, </a:t>
            </a:r>
            <a:r>
              <a:rPr lang="pl-PL" dirty="0"/>
              <a:t>np. cennych walorów i zasobów środowiska przyrodniczego, dziedzictwa kulturowego, </a:t>
            </a:r>
          </a:p>
          <a:p>
            <a:pPr>
              <a:lnSpc>
                <a:spcPct val="150000"/>
              </a:lnSpc>
            </a:pPr>
            <a:r>
              <a:rPr lang="pl-PL" dirty="0"/>
              <a:t>− </a:t>
            </a:r>
            <a:r>
              <a:rPr lang="pl-PL" b="1" dirty="0"/>
              <a:t>wyrównawczą</a:t>
            </a:r>
            <a:r>
              <a:rPr lang="pl-PL" dirty="0"/>
              <a:t>, np. w zakresie likwidacji zróżnicowań w wyposażeniu w infrastrukturę komunalną i społeczną poszczególnych obszarów jednostki samorządowej, </a:t>
            </a:r>
          </a:p>
          <a:p>
            <a:pPr>
              <a:lnSpc>
                <a:spcPct val="150000"/>
              </a:lnSpc>
            </a:pPr>
            <a:r>
              <a:rPr lang="pl-PL" dirty="0"/>
              <a:t>− </a:t>
            </a:r>
            <a:r>
              <a:rPr lang="pl-PL" b="1" dirty="0"/>
              <a:t>racjonalizującą </a:t>
            </a:r>
            <a:r>
              <a:rPr lang="pl-PL" dirty="0"/>
              <a:t>wykorzystanie zasobów materialnych, finansowych, ludzkich i informacyjnych. </a:t>
            </a:r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3625E69-38E9-4674-8F27-34CEB649B71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20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74368" y="1026745"/>
            <a:ext cx="11243264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ctr"/>
            <a:r>
              <a:rPr lang="pl-PL" sz="2800" dirty="0">
                <a:solidFill>
                  <a:schemeClr val="tx2"/>
                </a:solidFill>
              </a:rPr>
              <a:t>Rozwój społeczny – definicja</a:t>
            </a:r>
          </a:p>
          <a:p>
            <a:endParaRPr lang="pl-PL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pl-PL" dirty="0"/>
              <a:t>„Celem rozwoju społecznego jest dobrobyt ludzi, taki jakim go oni rozumieją”, zaspokajanie potrzeb ludzi poprzez tworzenie i zmienianie instytucji (w tym wartości, </a:t>
            </a:r>
            <a:r>
              <a:rPr lang="pl-PL" dirty="0" err="1"/>
              <a:t>zachowań</a:t>
            </a:r>
            <a:r>
              <a:rPr lang="pl-PL" dirty="0"/>
              <a:t> i motywacji ludzi) (F. J. </a:t>
            </a:r>
            <a:r>
              <a:rPr lang="pl-PL" dirty="0" err="1"/>
              <a:t>Paiva</a:t>
            </a:r>
            <a:r>
              <a:rPr lang="pl-PL" dirty="0"/>
              <a:t>, za </a:t>
            </a:r>
            <a:r>
              <a:rPr lang="pl-PL" dirty="0" err="1"/>
              <a:t>Cummings</a:t>
            </a:r>
            <a:r>
              <a:rPr lang="pl-PL" dirty="0"/>
              <a:t>, 1983)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pl-PL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pl-PL" dirty="0"/>
              <a:t>Rozwój społeczny „ma dwa powiązane wymiary: pierwszym jest rozwój potencjału (</a:t>
            </a:r>
            <a:r>
              <a:rPr lang="pl-PL" dirty="0" err="1"/>
              <a:t>capacity</a:t>
            </a:r>
            <a:r>
              <a:rPr lang="pl-PL" dirty="0"/>
              <a:t>) ludzi do stałej pracy na rzecz dobrobytu własnego i społeczeństwa; drugim jest zmiana lub rozwój instytucji społeczeństwa, tak aby ludzkie potrzeby były zaspokojone na wszystkich poziomach, szczególnie na najniższym” (F. J. </a:t>
            </a:r>
            <a:r>
              <a:rPr lang="pl-PL" dirty="0" err="1"/>
              <a:t>Paiva</a:t>
            </a:r>
            <a:r>
              <a:rPr lang="pl-PL" dirty="0"/>
              <a:t>, za </a:t>
            </a:r>
            <a:r>
              <a:rPr lang="pl-PL" dirty="0" err="1"/>
              <a:t>Lowe</a:t>
            </a:r>
            <a:r>
              <a:rPr lang="pl-PL" dirty="0"/>
              <a:t>, 1995)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pl-PL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pl-PL" dirty="0"/>
              <a:t>„Proces planowych zmian społecznych zaprojektowanych tak, aby wspierać ludzki dobrobyt w kontekście wszechstronnego rozwoju gospodarczego” (</a:t>
            </a:r>
            <a:r>
              <a:rPr lang="pl-PL" dirty="0" err="1"/>
              <a:t>Midgley</a:t>
            </a:r>
            <a:r>
              <a:rPr lang="pl-PL" dirty="0"/>
              <a:t>, 1995)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24C6CAD-B483-45A9-8D93-395688DAFD8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287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616226" y="1026745"/>
            <a:ext cx="1095954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ctr"/>
            <a:r>
              <a:rPr lang="pl-PL" sz="2800" dirty="0">
                <a:solidFill>
                  <a:schemeClr val="tx2"/>
                </a:solidFill>
              </a:rPr>
              <a:t>Zalety posiadania strategii</a:t>
            </a:r>
          </a:p>
          <a:p>
            <a:endParaRPr lang="pl-PL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zapewnia racjonalność w wykorzystaniu gminnych środków budżetowych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poddanie pod publiczny osąd zamierzonych kierunków rozwoju pozwala na wyzwolenie oddolnych inicjatyw społecznych w gminie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tworzenie strategii zmusza samorząd i władze gminy nie tylko do gruntownej analizy swego potencjału, ale także do analizy sytuacji sąsiednich gmin, aby wiedzieć, w czym są od nich lepsi, w jakich dziedzinach mogą konkurować, a jakie działania warto podjąć wspólnie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 starania o fundusze, dotacje bardzo ułatwia opracowany strategiczny plan rozwoju, z którego wynika logika wzajemnych powiązań między poszczególnymi zaplanowanymi celami, jakie chce gmina zrealizować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planowanie strategiczne nastawione na dłuższy horyzont czasowy uczy także lokalne społeczności, że przyszły rozwój wymaga często hierarchizacji celów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419274E-0B44-4E78-9EEF-8A359E2DEB2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185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72082"/>
            <a:ext cx="109595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Etapy tworzenia strategii</a:t>
            </a:r>
          </a:p>
          <a:p>
            <a:endParaRPr lang="pl-PL" dirty="0"/>
          </a:p>
          <a:p>
            <a:r>
              <a:rPr lang="pl-PL" dirty="0"/>
              <a:t>Tworzenie strategii rozwoju opiera się na podjęciu kilu kroków:</a:t>
            </a:r>
          </a:p>
          <a:p>
            <a:endParaRPr lang="pl-PL" dirty="0"/>
          </a:p>
          <a:p>
            <a:r>
              <a:rPr lang="pl-PL" b="1" dirty="0">
                <a:solidFill>
                  <a:schemeClr val="tx2"/>
                </a:solidFill>
              </a:rPr>
              <a:t>Krok 1 </a:t>
            </a:r>
          </a:p>
          <a:p>
            <a:r>
              <a:rPr lang="pl-PL" dirty="0"/>
              <a:t>Opracowanie diagnozy, raportu o stanie gminy (jej zasobach), który określi obecne miejsce gminy; a także wskazanie jej mocnych oraz słabych stron, szans i zagrożeń</a:t>
            </a:r>
          </a:p>
          <a:p>
            <a:endParaRPr lang="pl-PL" dirty="0"/>
          </a:p>
          <a:p>
            <a:r>
              <a:rPr lang="pl-PL" b="1" dirty="0">
                <a:solidFill>
                  <a:schemeClr val="tx2"/>
                </a:solidFill>
              </a:rPr>
              <a:t>Krok 2</a:t>
            </a:r>
          </a:p>
          <a:p>
            <a:r>
              <a:rPr lang="pl-PL" dirty="0"/>
              <a:t>Zarysowanie wizji stanu docelowego, tzn. określenie miejsca, w którym za 10-15 lat gmina chciałaby się znaleźć; </a:t>
            </a:r>
          </a:p>
          <a:p>
            <a:endParaRPr lang="pl-PL" dirty="0"/>
          </a:p>
          <a:p>
            <a:r>
              <a:rPr lang="pl-PL" b="1" dirty="0">
                <a:solidFill>
                  <a:schemeClr val="tx2"/>
                </a:solidFill>
              </a:rPr>
              <a:t>Krok 3</a:t>
            </a:r>
          </a:p>
          <a:p>
            <a:r>
              <a:rPr lang="pl-PL" dirty="0"/>
              <a:t>Ustalenie sposobów i środków, które pozwolą osiągnąć zamierzone cele strategiczne i operacyjne </a:t>
            </a:r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8AA87BD-5000-45FE-9A02-4A7EFFB8FDE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840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4192DEB-FD98-43B4-8731-CAF5FC9C62E9}"/>
              </a:ext>
            </a:extLst>
          </p:cNvPr>
          <p:cNvSpPr txBox="1"/>
          <p:nvPr/>
        </p:nvSpPr>
        <p:spPr>
          <a:xfrm>
            <a:off x="463827" y="1272082"/>
            <a:ext cx="10959548" cy="4496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2"/>
                </a:solidFill>
              </a:rPr>
              <a:t>Etapy tworzenia strategii</a:t>
            </a:r>
          </a:p>
          <a:p>
            <a:endParaRPr lang="pl-PL" dirty="0"/>
          </a:p>
          <a:p>
            <a:r>
              <a:rPr lang="pl-PL" b="1" dirty="0">
                <a:solidFill>
                  <a:schemeClr val="tx2"/>
                </a:solidFill>
              </a:rPr>
              <a:t>Krok 4</a:t>
            </a:r>
          </a:p>
          <a:p>
            <a:r>
              <a:rPr lang="pl-PL" dirty="0"/>
              <a:t>Opracowanie zestawu praktycznych działań, które powinny być podjęte w celu realizacji celów</a:t>
            </a:r>
          </a:p>
          <a:p>
            <a:r>
              <a:rPr lang="pl-PL" dirty="0"/>
              <a:t> </a:t>
            </a:r>
          </a:p>
          <a:p>
            <a:pPr>
              <a:lnSpc>
                <a:spcPct val="150000"/>
              </a:lnSpc>
            </a:pPr>
            <a:r>
              <a:rPr lang="pl-PL" dirty="0"/>
              <a:t>Aby działania miały formułę nie tylko ułatwiającą wdrażanie, ale i weryfikację uzyskanych efektów konieczne jest:</a:t>
            </a:r>
          </a:p>
          <a:p>
            <a:pPr>
              <a:lnSpc>
                <a:spcPct val="150000"/>
              </a:lnSpc>
            </a:pPr>
            <a:r>
              <a:rPr lang="pl-PL" dirty="0"/>
              <a:t>− </a:t>
            </a:r>
            <a:r>
              <a:rPr lang="pl-PL" b="1" dirty="0"/>
              <a:t>przyporządkowanie ich do celu</a:t>
            </a:r>
            <a:r>
              <a:rPr lang="pl-PL" dirty="0"/>
              <a:t>, </a:t>
            </a:r>
          </a:p>
          <a:p>
            <a:pPr>
              <a:lnSpc>
                <a:spcPct val="150000"/>
              </a:lnSpc>
            </a:pPr>
            <a:r>
              <a:rPr lang="pl-PL" dirty="0"/>
              <a:t>− wskazanie </a:t>
            </a:r>
            <a:r>
              <a:rPr lang="pl-PL" b="1" dirty="0"/>
              <a:t>kolejności ich wdrażania </a:t>
            </a:r>
            <a:r>
              <a:rPr lang="pl-PL" dirty="0"/>
              <a:t>wraz ze wskazaniem </a:t>
            </a:r>
            <a:r>
              <a:rPr lang="pl-PL" b="1" dirty="0"/>
              <a:t>terminu realizacji</a:t>
            </a:r>
            <a:r>
              <a:rPr lang="pl-PL" dirty="0"/>
              <a:t>, </a:t>
            </a:r>
          </a:p>
          <a:p>
            <a:pPr>
              <a:lnSpc>
                <a:spcPct val="150000"/>
              </a:lnSpc>
            </a:pPr>
            <a:r>
              <a:rPr lang="pl-PL" dirty="0"/>
              <a:t>− wskazanie </a:t>
            </a:r>
            <a:r>
              <a:rPr lang="pl-PL" b="1" dirty="0"/>
              <a:t>osoby (podmiotu) odpowiedzialnego </a:t>
            </a:r>
            <a:r>
              <a:rPr lang="pl-PL" dirty="0"/>
              <a:t>za realizację, </a:t>
            </a:r>
          </a:p>
          <a:p>
            <a:pPr>
              <a:lnSpc>
                <a:spcPct val="150000"/>
              </a:lnSpc>
            </a:pPr>
            <a:r>
              <a:rPr lang="pl-PL" dirty="0"/>
              <a:t>− oszacowanie </a:t>
            </a:r>
            <a:r>
              <a:rPr lang="pl-PL" b="1" dirty="0"/>
              <a:t>budżetu (kosztów) </a:t>
            </a:r>
            <a:r>
              <a:rPr lang="pl-PL" dirty="0"/>
              <a:t>oraz</a:t>
            </a:r>
            <a:r>
              <a:rPr lang="pl-PL" b="1" dirty="0"/>
              <a:t> źródła finansowania</a:t>
            </a:r>
            <a:r>
              <a:rPr lang="pl-PL" dirty="0"/>
              <a:t>, </a:t>
            </a:r>
          </a:p>
          <a:p>
            <a:pPr>
              <a:lnSpc>
                <a:spcPct val="150000"/>
              </a:lnSpc>
            </a:pPr>
            <a:r>
              <a:rPr lang="pl-PL" dirty="0"/>
              <a:t>− ich powiązanie ze </a:t>
            </a:r>
            <a:r>
              <a:rPr lang="pl-PL" b="1" dirty="0"/>
              <a:t>wskaźnikami </a:t>
            </a:r>
            <a:r>
              <a:rPr lang="pl-PL" dirty="0"/>
              <a:t>wykonania </a:t>
            </a:r>
          </a:p>
          <a:p>
            <a:pPr>
              <a:lnSpc>
                <a:spcPct val="150000"/>
              </a:lnSpc>
            </a:pPr>
            <a:r>
              <a:rPr lang="pl-PL" dirty="0"/>
              <a:t>– wskazanie spodziewanego  </a:t>
            </a:r>
            <a:r>
              <a:rPr lang="pl-PL" b="1" dirty="0"/>
              <a:t>efekty realizacji </a:t>
            </a:r>
            <a:r>
              <a:rPr lang="pl-PL" dirty="0"/>
              <a:t>zadania.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B2B7047-0472-4EC3-B199-8551D21AB8F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358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5CB45D0A-63D7-4633-A83B-DD1D3E150E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833" y="0"/>
            <a:ext cx="7280879" cy="6858000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834AD679-5598-4CA0-95BB-D654C4BBB28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32" y="-351608"/>
            <a:ext cx="3192523" cy="22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25781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1980</Words>
  <Application>Microsoft Office PowerPoint</Application>
  <PresentationFormat>Panoramiczny</PresentationFormat>
  <Paragraphs>210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TimesNewRomanPSMT</vt:lpstr>
      <vt:lpstr>Motyw pakietu Office</vt:lpstr>
      <vt:lpstr>Metody sporządzania planów, strategii  i opracowań rozwoju społecznego gmin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Problemy społeczno-kulturowe mniejszości etnicznych w asymilacji z otoczeniem</dc:title>
  <dc:creator>Joanna Trela-Hajduk</dc:creator>
  <cp:lastModifiedBy>Joanna Trela-Hajduk</cp:lastModifiedBy>
  <cp:revision>41</cp:revision>
  <cp:lastPrinted>2019-08-30T09:47:00Z</cp:lastPrinted>
  <dcterms:created xsi:type="dcterms:W3CDTF">2018-09-17T19:13:31Z</dcterms:created>
  <dcterms:modified xsi:type="dcterms:W3CDTF">2019-09-16T20:54:07Z</dcterms:modified>
</cp:coreProperties>
</file>